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258" r:id="rId4"/>
    <p:sldId id="272" r:id="rId5"/>
    <p:sldId id="293" r:id="rId6"/>
    <p:sldId id="275" r:id="rId7"/>
    <p:sldId id="300" r:id="rId8"/>
    <p:sldId id="301" r:id="rId9"/>
    <p:sldId id="278" r:id="rId10"/>
    <p:sldId id="302" r:id="rId11"/>
    <p:sldId id="295" r:id="rId12"/>
    <p:sldId id="276" r:id="rId13"/>
    <p:sldId id="282" r:id="rId1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5"/>
    </p:embeddedFont>
    <p:embeddedFont>
      <p:font typeface="나눔바른고딕" panose="020B0603020101020101" pitchFamily="50" charset="-127"/>
      <p:regular r:id="rId16"/>
      <p:bold r:id="rId17"/>
    </p:embeddedFont>
    <p:embeddedFont>
      <p:font typeface="나눔바른고딕 Light" panose="020B0603020101020101" pitchFamily="50" charset="-127"/>
      <p:regular r:id="rId18"/>
    </p:embeddedFont>
    <p:embeddedFont>
      <p:font typeface="나눔바른고딕 UltraLight" panose="00000300000000000000" pitchFamily="2" charset="-127"/>
      <p:regular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  <p:embeddedFont>
      <p:font typeface="나눔스퀘어_ac ExtraBold" panose="020B0600000101010101" pitchFamily="50" charset="-127"/>
      <p:bold r:id="rId23"/>
    </p:embeddedFont>
    <p:embeddedFont>
      <p:font typeface="나눔스퀘어_ac Light" panose="020B0600000101010101" pitchFamily="50" charset="-127"/>
      <p:regular r:id="rId24"/>
    </p:embeddedFont>
    <p:embeddedFont>
      <p:font typeface="Heebo Black" panose="00000A00000000000000" pitchFamily="2" charset="-79"/>
      <p:bold r:id="rId25"/>
    </p:embeddedFont>
    <p:embeddedFont>
      <p:font typeface="KoPub돋움체 Medium" panose="000006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조선일보명조" panose="02030304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A46"/>
    <a:srgbClr val="114886"/>
    <a:srgbClr val="0A6784"/>
    <a:srgbClr val="E8E8E8"/>
    <a:srgbClr val="2B2B2B"/>
    <a:srgbClr val="262626"/>
    <a:srgbClr val="FCD462"/>
    <a:srgbClr val="DC8744"/>
    <a:srgbClr val="151515"/>
    <a:srgbClr val="0A7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8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008" y="936"/>
      </p:cViewPr>
      <p:guideLst>
        <p:guide orient="horz" pos="2160"/>
        <p:guide pos="438"/>
        <p:guide pos="70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8EF55-ADB2-4F18-A781-5E28BA3C7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4960D-F78A-4CA8-888F-493C5F483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DBAD8-B931-4BDC-86DF-ABC24E4D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ABC97-5F22-4EB9-8ABD-756FF982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D4AD4-2A1D-48CD-AF68-D084F712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80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FE48B-DF96-479F-84F0-D436043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CEC9F-1506-4C17-BD55-495E46DC4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C8D7A-A1CB-415B-B0CD-91C77639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1E879-CDE3-4364-A10B-B6F07B5A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D57AC-959A-475E-AF62-F805D7CF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6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08EC56-7AB8-49A5-AA26-27D16470A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21250-ABFA-4AFB-96C6-DA6F3FCF3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A9D18-C4D8-4D70-B063-4E81A0AC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36524-73DF-4766-9103-80FEE996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99C5F-E780-44DB-8D7E-504A9ED6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6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D1F58-134D-4B39-981C-3C55BC11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EC06E-7061-42BC-B035-6F062A6E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8496B-162F-4511-96D0-946D0ABB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15DC1-F024-4B3A-9319-96D620DA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E6603-19CB-4B8F-AF78-686B6F1F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62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CAE6A-B919-4540-B90F-C80ACB99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B2AED0-7174-4358-BAB1-F1630FBC9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755DA-D12E-4C91-A370-8D8321D2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53D29A-9E2F-4C14-A202-053B158C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DFA6C-6214-4776-A1C6-EAED01CA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1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6F9ED-F90E-4C64-BC16-F304FE7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9F714-BAF7-4966-AF13-950730E3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FF5ADF-09D4-4561-956C-A62ABA99C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B04283-CC35-41A7-99D5-64D3E367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2414B-6692-4C07-8AD1-6FB5F87D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DC13BB-DB96-4FA9-AFFA-371707A0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2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0A86E-65C9-43BB-9ECF-A554F8C1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7E8F2-4C50-42B8-879B-2B4CE35D5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02709-82A3-47F7-B76A-41FA753A6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B05A18-4800-449B-BE56-45E3910EF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10F55E-3FBB-4B09-92F0-78F708A6F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09AA1A-A8CE-48FB-8CE9-011F5E48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37C9E9-897C-4DB4-9B84-390CC203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8D5AD8-E287-4D5B-9528-F3CC71A0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2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794E0-8560-459A-AFF3-E427CA0B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E6F580-D5C2-47FA-945E-850BEBB0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180805-24DC-4724-9B7F-553C6DD3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0A94F6-3533-45BA-8F89-504F799D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6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C2D425-A0D7-4495-90B0-3DE51AAC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87C9CF-BF92-4B31-AC31-1B65CFEC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FC9627-B6BC-45A3-B72D-C43EC1C2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3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F22D6-7E91-4000-8693-08050099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D4608-9FA6-4332-B6C3-79AFE8957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305A5-077D-41EB-ADA8-BCEFBEFD9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65921-28D3-4498-97A2-9C039F37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2BC873-1E0F-43EE-A648-F95581C4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F3052-ED7E-46C8-A7C5-A42C1EB9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44BCB-C6D0-4771-81D3-A9674021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63ECC-69D9-467B-A272-693FAE5E7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47EDEA-60EF-4F08-BEC7-B22B78EB4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3BB1F-D84E-4B82-83E7-EAD1F384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C39F2-ED96-42E2-B7E8-1328399B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42450D-BC0E-43FB-ACBC-7EF3191A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1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7C981-91C8-4A27-B2AE-41819E4B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E0531-A0B8-499D-B056-18B5C315A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224E4-50F1-4FA4-9D5E-6C4CF14B2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B1EC1-1B40-44EF-9507-F73FCB71063E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1E723-E898-4C9D-AE3E-8A0F50460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847B5-401D-4AF0-AF17-0D60E3521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13405-9F97-437C-9CBF-D74E51F40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1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C:\Users\HUSTAR_07\Desktop\TOTI%20&#49884;&#50672;&#46041;&#50689;&#49345;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FC0"/>
            </a:gs>
            <a:gs pos="78000">
              <a:srgbClr val="11488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591701-9972-4C56-AD76-292675EBA57D}"/>
              </a:ext>
            </a:extLst>
          </p:cNvPr>
          <p:cNvSpPr txBox="1"/>
          <p:nvPr/>
        </p:nvSpPr>
        <p:spPr>
          <a:xfrm>
            <a:off x="562487" y="779552"/>
            <a:ext cx="32704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</a:t>
            </a:r>
            <a:endParaRPr lang="en-US" altLang="ko-KR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화장실을</a:t>
            </a:r>
            <a:endParaRPr lang="en-US" altLang="ko-KR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보장합니다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61C67D-F6C6-4E97-8D65-C80C002C8CD8}"/>
              </a:ext>
            </a:extLst>
          </p:cNvPr>
          <p:cNvCxnSpPr>
            <a:cxnSpLocks/>
          </p:cNvCxnSpPr>
          <p:nvPr/>
        </p:nvCxnSpPr>
        <p:spPr>
          <a:xfrm>
            <a:off x="698500" y="4927600"/>
            <a:ext cx="3787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8519E90-7CF2-433F-AB32-D26C22AD4BA4}"/>
              </a:ext>
            </a:extLst>
          </p:cNvPr>
          <p:cNvSpPr txBox="1"/>
          <p:nvPr/>
        </p:nvSpPr>
        <p:spPr>
          <a:xfrm>
            <a:off x="587887" y="5016500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HuStar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ICT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세번째 프로젝트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5AA4B5-6DD3-44AA-B658-C435122FAEFF}"/>
              </a:ext>
            </a:extLst>
          </p:cNvPr>
          <p:cNvSpPr txBox="1"/>
          <p:nvPr/>
        </p:nvSpPr>
        <p:spPr>
          <a:xfrm>
            <a:off x="562487" y="3320301"/>
            <a:ext cx="340509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화장실 이용 중 당황스러울 때가 있으셨습니까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여러분의 화장실 이용을 보장해드리도록 하겠습니다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BF63E-656A-4782-8EBD-AA86E54A82AB}"/>
              </a:ext>
            </a:extLst>
          </p:cNvPr>
          <p:cNvSpPr txBox="1"/>
          <p:nvPr/>
        </p:nvSpPr>
        <p:spPr>
          <a:xfrm>
            <a:off x="3594659" y="501650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2020.08.25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F55439-4E27-4457-83DB-E4D9FADC6577}"/>
              </a:ext>
            </a:extLst>
          </p:cNvPr>
          <p:cNvSpPr/>
          <p:nvPr/>
        </p:nvSpPr>
        <p:spPr>
          <a:xfrm>
            <a:off x="587887" y="5236204"/>
            <a:ext cx="18101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옥승배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윤태준 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윤기재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주정훈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0" name="Picture 6" descr="Toilet paper - Free miscellaneous icons">
            <a:extLst>
              <a:ext uri="{FF2B5EF4-FFF2-40B4-BE49-F238E27FC236}">
                <a16:creationId xmlns:a16="http://schemas.microsoft.com/office/drawing/2014/main" id="{2A645DCE-A934-4DFA-9F9B-125F5CEF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19" y="779552"/>
            <a:ext cx="967599" cy="8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D1C6C2-0A0D-4C28-BCEF-271B8ABFB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1496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1F83D01-BC6F-4E1F-8C3C-82B08BCC88E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0026" y="1299150"/>
            <a:ext cx="2015748" cy="4143484"/>
          </a:xfrm>
          <a:prstGeom prst="rect">
            <a:avLst/>
          </a:prstGeom>
        </p:spPr>
      </p:pic>
      <p:pic>
        <p:nvPicPr>
          <p:cNvPr id="36" name="Picture 2" descr="Samsung Galaxy S8 Black Transparent Background - Samsung Galaxy S8 Png Transparent (715x1090)">
            <a:extLst>
              <a:ext uri="{FF2B5EF4-FFF2-40B4-BE49-F238E27FC236}">
                <a16:creationId xmlns:a16="http://schemas.microsoft.com/office/drawing/2014/main" id="{E3627862-C683-4A53-B2BC-FC3213E6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92" y="1049871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7EBE2E-BD0D-402D-98C2-E7E2FF0971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743" y="1338279"/>
            <a:ext cx="2015748" cy="4143484"/>
          </a:xfrm>
          <a:prstGeom prst="rect">
            <a:avLst/>
          </a:prstGeom>
        </p:spPr>
      </p:pic>
      <p:pic>
        <p:nvPicPr>
          <p:cNvPr id="41" name="Picture 2" descr="Samsung Galaxy S8 Black Transparent Background - Samsung Galaxy S8 Png Transparent (715x1090)">
            <a:extLst>
              <a:ext uri="{FF2B5EF4-FFF2-40B4-BE49-F238E27FC236}">
                <a16:creationId xmlns:a16="http://schemas.microsoft.com/office/drawing/2014/main" id="{CC9608A7-7C06-4DBB-95C1-BA685D3E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09" y="108900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3573074-C667-4234-A525-8BBA0D29B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271" y="1353867"/>
            <a:ext cx="2000582" cy="4112307"/>
          </a:xfrm>
          <a:prstGeom prst="rect">
            <a:avLst/>
          </a:prstGeom>
        </p:spPr>
      </p:pic>
      <p:pic>
        <p:nvPicPr>
          <p:cNvPr id="43" name="Picture 2" descr="Samsung Galaxy S8 Black Transparent Background - Samsung Galaxy S8 Png Transparent (715x1090)">
            <a:extLst>
              <a:ext uri="{FF2B5EF4-FFF2-40B4-BE49-F238E27FC236}">
                <a16:creationId xmlns:a16="http://schemas.microsoft.com/office/drawing/2014/main" id="{A8F0BD61-6132-45F9-976D-73BB4F70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26" y="1089000"/>
            <a:ext cx="212307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E45D2-BB37-4926-BBD4-44C564A13C7D}"/>
              </a:ext>
            </a:extLst>
          </p:cNvPr>
          <p:cNvSpPr txBox="1"/>
          <p:nvPr/>
        </p:nvSpPr>
        <p:spPr>
          <a:xfrm>
            <a:off x="571707" y="1089000"/>
            <a:ext cx="2584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TOTI</a:t>
            </a:r>
            <a:r>
              <a:rPr lang="ko-KR" altLang="en-US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스마트한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rPr>
              <a:t>관리의 시작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ED543E-03E0-4A56-AB3E-346DE50264B1}"/>
              </a:ext>
            </a:extLst>
          </p:cNvPr>
          <p:cNvSpPr txBox="1"/>
          <p:nvPr/>
        </p:nvSpPr>
        <p:spPr>
          <a:xfrm>
            <a:off x="1647731" y="3112872"/>
            <a:ext cx="1873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DISPLAY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41BD77D-E9D4-4220-8F4A-2249B5743A9D}"/>
              </a:ext>
            </a:extLst>
          </p:cNvPr>
          <p:cNvCxnSpPr>
            <a:cxnSpLocks/>
          </p:cNvCxnSpPr>
          <p:nvPr/>
        </p:nvCxnSpPr>
        <p:spPr>
          <a:xfrm>
            <a:off x="639649" y="3065905"/>
            <a:ext cx="2800581" cy="0"/>
          </a:xfrm>
          <a:prstGeom prst="line">
            <a:avLst/>
          </a:prstGeom>
          <a:ln>
            <a:solidFill>
              <a:srgbClr val="11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B3EF08-6906-4F45-8065-5DB91F1ED75B}"/>
              </a:ext>
            </a:extLst>
          </p:cNvPr>
          <p:cNvSpPr txBox="1"/>
          <p:nvPr/>
        </p:nvSpPr>
        <p:spPr>
          <a:xfrm>
            <a:off x="597594" y="3838244"/>
            <a:ext cx="3163045" cy="1768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TOTI(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토티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TOILET TISSUE)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화장실 사용자들에게 보다 더 쾌적한 환경을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제공하기 위한 발 빠른 대처를 하고자 만들어졌습니다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실시간으로 제공되는 데이터를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어플리케이션을 통해 직접 움직이는 것이 아닌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손 안에서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보다 더 간편하고 손 쉬운 비품관리 가능합니다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CB4B4B2-47B0-47AA-B28A-977727A95420}"/>
              </a:ext>
            </a:extLst>
          </p:cNvPr>
          <p:cNvSpPr/>
          <p:nvPr/>
        </p:nvSpPr>
        <p:spPr>
          <a:xfrm>
            <a:off x="4510025" y="2299580"/>
            <a:ext cx="677611" cy="543208"/>
          </a:xfrm>
          <a:prstGeom prst="roundRect">
            <a:avLst/>
          </a:prstGeom>
          <a:noFill/>
          <a:ln w="38100">
            <a:solidFill>
              <a:srgbClr val="114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8669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340259E-E2FD-4E17-A237-CCBCB808ABE7}"/>
              </a:ext>
            </a:extLst>
          </p:cNvPr>
          <p:cNvSpPr/>
          <p:nvPr/>
        </p:nvSpPr>
        <p:spPr>
          <a:xfrm>
            <a:off x="7021743" y="2344845"/>
            <a:ext cx="677611" cy="543208"/>
          </a:xfrm>
          <a:prstGeom prst="roundRect">
            <a:avLst/>
          </a:prstGeom>
          <a:noFill/>
          <a:ln w="38100">
            <a:solidFill>
              <a:srgbClr val="114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8669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62223FC-F171-4976-BE04-7EB9ED6193B6}"/>
              </a:ext>
            </a:extLst>
          </p:cNvPr>
          <p:cNvSpPr/>
          <p:nvPr/>
        </p:nvSpPr>
        <p:spPr>
          <a:xfrm>
            <a:off x="9525271" y="2344845"/>
            <a:ext cx="677611" cy="543208"/>
          </a:xfrm>
          <a:prstGeom prst="roundRect">
            <a:avLst/>
          </a:prstGeom>
          <a:noFill/>
          <a:ln w="38100">
            <a:solidFill>
              <a:srgbClr val="1148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86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A403B337-6EB7-4F25-ADB3-F23796F97FC6}"/>
              </a:ext>
            </a:extLst>
          </p:cNvPr>
          <p:cNvSpPr txBox="1"/>
          <p:nvPr/>
        </p:nvSpPr>
        <p:spPr>
          <a:xfrm>
            <a:off x="6113035" y="2834060"/>
            <a:ext cx="2056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en-US" altLang="ko-KR" dirty="0">
                <a:solidFill>
                  <a:srgbClr val="E8E8E8"/>
                </a:solidFill>
              </a:rPr>
              <a:t>PROVIDE</a:t>
            </a:r>
            <a:r>
              <a:rPr lang="ko-KR" altLang="en-US" dirty="0">
                <a:solidFill>
                  <a:srgbClr val="E8E8E8"/>
                </a:solidFill>
              </a:rPr>
              <a:t> </a:t>
            </a:r>
            <a:r>
              <a:rPr lang="en-US" altLang="ko-KR" dirty="0">
                <a:solidFill>
                  <a:srgbClr val="E8E8E8"/>
                </a:solidFill>
              </a:rPr>
              <a:t>INFORMATION</a:t>
            </a:r>
            <a:r>
              <a:rPr lang="ko-KR" altLang="en-US" dirty="0">
                <a:solidFill>
                  <a:srgbClr val="E8E8E8"/>
                </a:solidFill>
              </a:rPr>
              <a:t> </a:t>
            </a:r>
            <a:r>
              <a:rPr lang="en-US" altLang="ko-KR" dirty="0">
                <a:solidFill>
                  <a:srgbClr val="E8E8E8"/>
                </a:solidFill>
              </a:rPr>
              <a:t>TO</a:t>
            </a:r>
            <a:r>
              <a:rPr lang="ko-KR" altLang="en-US" dirty="0">
                <a:solidFill>
                  <a:srgbClr val="E8E8E8"/>
                </a:solidFill>
              </a:rPr>
              <a:t> </a:t>
            </a:r>
            <a:r>
              <a:rPr lang="en-US" altLang="ko-KR" dirty="0">
                <a:solidFill>
                  <a:srgbClr val="E8E8E8"/>
                </a:solidFill>
              </a:rPr>
              <a:t>ADMIN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815DD0-AE18-4D10-A616-D380131F8288}"/>
              </a:ext>
            </a:extLst>
          </p:cNvPr>
          <p:cNvSpPr txBox="1"/>
          <p:nvPr/>
        </p:nvSpPr>
        <p:spPr>
          <a:xfrm>
            <a:off x="6096001" y="3060153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Heebo Black" panose="00000A00000000000000" pitchFamily="2" charset="-79"/>
              </a:rPr>
              <a:t>어플리케이션을 통한 직관적인 정보 제공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E8E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Heebo Black" panose="00000A00000000000000" pitchFamily="2" charset="-79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7F1319-8780-4491-A2C2-5F1E40DAB7DB}"/>
              </a:ext>
            </a:extLst>
          </p:cNvPr>
          <p:cNvSpPr txBox="1"/>
          <p:nvPr/>
        </p:nvSpPr>
        <p:spPr>
          <a:xfrm>
            <a:off x="6096000" y="3398812"/>
            <a:ext cx="2975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: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각 층마다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칸 마다 비품을 확인하지 않아도 됩니다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.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8CDC9FB-F833-4BF9-A4B0-3E998F5F2AB5}"/>
              </a:ext>
            </a:extLst>
          </p:cNvPr>
          <p:cNvCxnSpPr/>
          <p:nvPr/>
        </p:nvCxnSpPr>
        <p:spPr>
          <a:xfrm>
            <a:off x="6202942" y="3726418"/>
            <a:ext cx="0" cy="356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EEDEDBB-4FD6-4A4F-8E62-4320F08A5292}"/>
              </a:ext>
            </a:extLst>
          </p:cNvPr>
          <p:cNvGrpSpPr/>
          <p:nvPr/>
        </p:nvGrpSpPr>
        <p:grpSpPr>
          <a:xfrm>
            <a:off x="1094388" y="1249680"/>
            <a:ext cx="4547450" cy="7279136"/>
            <a:chOff x="1094388" y="1249680"/>
            <a:chExt cx="4547450" cy="7279136"/>
          </a:xfrm>
        </p:grpSpPr>
        <p:pic>
          <p:nvPicPr>
            <p:cNvPr id="20" name="그림 19" descr="꽃, 조류이(가) 표시된 사진&#10;&#10;자동 생성된 설명">
              <a:extLst>
                <a:ext uri="{FF2B5EF4-FFF2-40B4-BE49-F238E27FC236}">
                  <a16:creationId xmlns:a16="http://schemas.microsoft.com/office/drawing/2014/main" id="{AF7E3709-B005-4F22-A253-0930FD01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081" y="1934281"/>
              <a:ext cx="3793048" cy="659453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7DE1D66-A891-4659-A838-6360FB87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88" y="1249680"/>
              <a:ext cx="4547450" cy="5608321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12B975E-C017-4E7B-A156-14F927C4B4EB}"/>
              </a:ext>
            </a:extLst>
          </p:cNvPr>
          <p:cNvSpPr txBox="1"/>
          <p:nvPr/>
        </p:nvSpPr>
        <p:spPr>
          <a:xfrm>
            <a:off x="6113035" y="4157653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en-US" altLang="ko-KR" dirty="0">
                <a:solidFill>
                  <a:srgbClr val="E8E8E8"/>
                </a:solidFill>
              </a:rPr>
              <a:t>GO</a:t>
            </a:r>
            <a:r>
              <a:rPr lang="ko-KR" altLang="en-US" dirty="0">
                <a:solidFill>
                  <a:srgbClr val="E8E8E8"/>
                </a:solidFill>
              </a:rPr>
              <a:t> </a:t>
            </a:r>
            <a:r>
              <a:rPr lang="en-US" altLang="ko-KR" dirty="0">
                <a:solidFill>
                  <a:srgbClr val="E8E8E8"/>
                </a:solidFill>
              </a:rPr>
              <a:t>OFF THE ALARM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5251EF-7812-41DA-9683-0C2B41DD1A55}"/>
              </a:ext>
            </a:extLst>
          </p:cNvPr>
          <p:cNvSpPr txBox="1"/>
          <p:nvPr/>
        </p:nvSpPr>
        <p:spPr>
          <a:xfrm>
            <a:off x="6096001" y="4383746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Heebo Black" panose="00000A00000000000000" pitchFamily="2" charset="-79"/>
              </a:rPr>
              <a:t>어플리케이션을 통한 알림 제공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E8E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Heebo Black" panose="00000A00000000000000" pitchFamily="2" charset="-79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AE20F6-7B21-4941-8DB0-E162503BBC41}"/>
              </a:ext>
            </a:extLst>
          </p:cNvPr>
          <p:cNvSpPr txBox="1"/>
          <p:nvPr/>
        </p:nvSpPr>
        <p:spPr>
          <a:xfrm>
            <a:off x="6096000" y="4722405"/>
            <a:ext cx="4136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: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알림을 통해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알려드림으로서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 관리자가 서비스할 수 있도록 도와드립니다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206B755-DD06-4A33-B22F-AC1A173B4E07}"/>
              </a:ext>
            </a:extLst>
          </p:cNvPr>
          <p:cNvCxnSpPr/>
          <p:nvPr/>
        </p:nvCxnSpPr>
        <p:spPr>
          <a:xfrm>
            <a:off x="6202942" y="5048009"/>
            <a:ext cx="0" cy="356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4A2560-5C2B-466A-AF77-70B503A64511}"/>
              </a:ext>
            </a:extLst>
          </p:cNvPr>
          <p:cNvSpPr txBox="1"/>
          <p:nvPr/>
        </p:nvSpPr>
        <p:spPr>
          <a:xfrm>
            <a:off x="6113035" y="5497532"/>
            <a:ext cx="1765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eebo Black" panose="00000A00000000000000" pitchFamily="2" charset="-79"/>
                <a:ea typeface="나눔스퀘어" panose="020B0600000101010101" pitchFamily="50" charset="-127"/>
                <a:cs typeface="Heebo Black" panose="00000A00000000000000" pitchFamily="2" charset="-79"/>
              </a:defRPr>
            </a:lvl1pPr>
          </a:lstStyle>
          <a:p>
            <a:r>
              <a:rPr lang="en-US" altLang="ko-KR" dirty="0">
                <a:solidFill>
                  <a:srgbClr val="E8E8E8"/>
                </a:solidFill>
              </a:rPr>
              <a:t>REDUNDANCY MANAGEMENT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76D91D-562B-4C17-AE01-6E7F1D4DEA25}"/>
              </a:ext>
            </a:extLst>
          </p:cNvPr>
          <p:cNvSpPr txBox="1"/>
          <p:nvPr/>
        </p:nvSpPr>
        <p:spPr>
          <a:xfrm>
            <a:off x="6096001" y="5723625"/>
            <a:ext cx="3461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Heebo Black" panose="00000A00000000000000" pitchFamily="2" charset="-79"/>
              </a:rPr>
              <a:t>어플리케이션을 통한 다중 시설 관리 가능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E8E8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Heebo Black" panose="00000A00000000000000" pitchFamily="2" charset="-79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0BCA7A-2B0E-42ED-96DB-8B2E45243B59}"/>
              </a:ext>
            </a:extLst>
          </p:cNvPr>
          <p:cNvSpPr txBox="1"/>
          <p:nvPr/>
        </p:nvSpPr>
        <p:spPr>
          <a:xfrm>
            <a:off x="6096000" y="6062284"/>
            <a:ext cx="35269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: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건물 한 곳이 아닌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다중의 시설을 관리 가능하기에 편안합니다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9D7160-8324-4E87-BAFC-FF31C88FEAAE}"/>
              </a:ext>
            </a:extLst>
          </p:cNvPr>
          <p:cNvSpPr txBox="1"/>
          <p:nvPr/>
        </p:nvSpPr>
        <p:spPr>
          <a:xfrm>
            <a:off x="6096000" y="136535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 action="ppaction://hlinkfile"/>
              </a:rPr>
              <a:t>TOTI</a:t>
            </a: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통해</a:t>
            </a:r>
            <a:endParaRPr lang="en-US" altLang="ko-KR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화장실 이용을 보장받으세요</a:t>
            </a:r>
            <a:endParaRPr lang="en-US" altLang="ko-KR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44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, 천장, 건물, 주방이(가) 표시된 사진&#10;&#10;자동 생성된 설명">
            <a:extLst>
              <a:ext uri="{FF2B5EF4-FFF2-40B4-BE49-F238E27FC236}">
                <a16:creationId xmlns:a16="http://schemas.microsoft.com/office/drawing/2014/main" id="{0DB111EB-B1C0-42D0-9AFD-D7E9910170F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A83100-5375-492C-9682-DF3039604252}"/>
              </a:ext>
            </a:extLst>
          </p:cNvPr>
          <p:cNvCxnSpPr>
            <a:cxnSpLocks/>
          </p:cNvCxnSpPr>
          <p:nvPr/>
        </p:nvCxnSpPr>
        <p:spPr>
          <a:xfrm>
            <a:off x="2424900" y="3620804"/>
            <a:ext cx="222885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w="sm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16DCE6F7-2ACB-4448-81C7-D5329A4B02BF}"/>
              </a:ext>
            </a:extLst>
          </p:cNvPr>
          <p:cNvSpPr/>
          <p:nvPr/>
        </p:nvSpPr>
        <p:spPr>
          <a:xfrm>
            <a:off x="2856013" y="3012448"/>
            <a:ext cx="1216712" cy="1216712"/>
          </a:xfrm>
          <a:prstGeom prst="ellipse">
            <a:avLst/>
          </a:prstGeom>
          <a:solidFill>
            <a:srgbClr val="11488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4E8740-C5A7-46A0-BF98-1190A472FE6F}"/>
              </a:ext>
            </a:extLst>
          </p:cNvPr>
          <p:cNvSpPr/>
          <p:nvPr/>
        </p:nvSpPr>
        <p:spPr>
          <a:xfrm>
            <a:off x="3041122" y="3382154"/>
            <a:ext cx="838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7E7076-6644-4723-88C0-0A42A5B2CB68}"/>
              </a:ext>
            </a:extLst>
          </p:cNvPr>
          <p:cNvCxnSpPr>
            <a:cxnSpLocks/>
          </p:cNvCxnSpPr>
          <p:nvPr/>
        </p:nvCxnSpPr>
        <p:spPr>
          <a:xfrm>
            <a:off x="7168350" y="3620804"/>
            <a:ext cx="2214447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w="sm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07896445-B853-417F-95B4-306116A42878}"/>
              </a:ext>
            </a:extLst>
          </p:cNvPr>
          <p:cNvSpPr/>
          <p:nvPr/>
        </p:nvSpPr>
        <p:spPr>
          <a:xfrm>
            <a:off x="7742777" y="3012448"/>
            <a:ext cx="1216712" cy="1216712"/>
          </a:xfrm>
          <a:prstGeom prst="ellipse">
            <a:avLst/>
          </a:prstGeom>
          <a:solidFill>
            <a:srgbClr val="11488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1ED939-32C6-479F-93EE-5FA7A793D120}"/>
              </a:ext>
            </a:extLst>
          </p:cNvPr>
          <p:cNvSpPr/>
          <p:nvPr/>
        </p:nvSpPr>
        <p:spPr>
          <a:xfrm>
            <a:off x="7965108" y="3382154"/>
            <a:ext cx="838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5D8BE1-C46F-4906-B997-F366B0C21F95}"/>
              </a:ext>
            </a:extLst>
          </p:cNvPr>
          <p:cNvSpPr/>
          <p:nvPr/>
        </p:nvSpPr>
        <p:spPr>
          <a:xfrm>
            <a:off x="2685268" y="4322096"/>
            <a:ext cx="15504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현재 프로젝트 진행 과정 중</a:t>
            </a:r>
            <a:endParaRPr lang="en-US" altLang="ko-KR" sz="105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05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발생한 문제점에 대한 보완점</a:t>
            </a:r>
            <a:endParaRPr lang="en-US" altLang="ko-KR" sz="105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오른쪽 대괄호 33">
            <a:extLst>
              <a:ext uri="{FF2B5EF4-FFF2-40B4-BE49-F238E27FC236}">
                <a16:creationId xmlns:a16="http://schemas.microsoft.com/office/drawing/2014/main" id="{5BD39A0D-93C1-49DA-A9A6-A84048522854}"/>
              </a:ext>
            </a:extLst>
          </p:cNvPr>
          <p:cNvSpPr/>
          <p:nvPr/>
        </p:nvSpPr>
        <p:spPr>
          <a:xfrm>
            <a:off x="2215369" y="1734889"/>
            <a:ext cx="204882" cy="4313341"/>
          </a:xfrm>
          <a:prstGeom prst="rightBracket">
            <a:avLst>
              <a:gd name="adj" fmla="val 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w="sm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7900FE-573A-4E1E-BD9A-192BE9EE198A}"/>
              </a:ext>
            </a:extLst>
          </p:cNvPr>
          <p:cNvSpPr/>
          <p:nvPr/>
        </p:nvSpPr>
        <p:spPr>
          <a:xfrm>
            <a:off x="586979" y="1499032"/>
            <a:ext cx="1396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비용 문제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센서 및 설치 비용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BA0143-0495-4F8A-A3C4-59A2E3D2511C}"/>
              </a:ext>
            </a:extLst>
          </p:cNvPr>
          <p:cNvSpPr/>
          <p:nvPr/>
        </p:nvSpPr>
        <p:spPr>
          <a:xfrm>
            <a:off x="257081" y="3021893"/>
            <a:ext cx="2056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M4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미 사용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사용 예시 부족 및 구현 미흡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14892C-38E1-4F52-A020-D0A1DB9772EA}"/>
              </a:ext>
            </a:extLst>
          </p:cNvPr>
          <p:cNvSpPr/>
          <p:nvPr/>
        </p:nvSpPr>
        <p:spPr>
          <a:xfrm>
            <a:off x="411610" y="435488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상품 및 제품화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완성된 </a:t>
            </a:r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H/W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구축 미비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331E601-865E-49AD-915C-75A525D057EB}"/>
              </a:ext>
            </a:extLst>
          </p:cNvPr>
          <p:cNvSpPr/>
          <p:nvPr/>
        </p:nvSpPr>
        <p:spPr>
          <a:xfrm>
            <a:off x="361917" y="5782811"/>
            <a:ext cx="1846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초음파센서 이상값有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보다 안정적인 센서 이용</a:t>
            </a:r>
          </a:p>
        </p:txBody>
      </p:sp>
      <p:sp>
        <p:nvSpPr>
          <p:cNvPr id="39" name="오른쪽 대괄호 38">
            <a:extLst>
              <a:ext uri="{FF2B5EF4-FFF2-40B4-BE49-F238E27FC236}">
                <a16:creationId xmlns:a16="http://schemas.microsoft.com/office/drawing/2014/main" id="{7CFCE52A-C0AA-4767-80DC-3DDBBF0139AD}"/>
              </a:ext>
            </a:extLst>
          </p:cNvPr>
          <p:cNvSpPr/>
          <p:nvPr/>
        </p:nvSpPr>
        <p:spPr>
          <a:xfrm flipH="1">
            <a:off x="9385738" y="1734889"/>
            <a:ext cx="204882" cy="4313321"/>
          </a:xfrm>
          <a:prstGeom prst="rightBracket">
            <a:avLst>
              <a:gd name="adj" fmla="val 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w="sm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91B0FE-F173-42AA-98F2-5E4EF6292DBE}"/>
              </a:ext>
            </a:extLst>
          </p:cNvPr>
          <p:cNvSpPr/>
          <p:nvPr/>
        </p:nvSpPr>
        <p:spPr>
          <a:xfrm>
            <a:off x="7527651" y="4322096"/>
            <a:ext cx="17136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현재 프로젝트를 이용한</a:t>
            </a:r>
            <a:endParaRPr lang="en-US" altLang="ko-KR" sz="105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05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추후 발전 가능성 및 방향성 제시</a:t>
            </a:r>
            <a:endParaRPr lang="en-US" altLang="ko-KR" sz="105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BA5FFEA-8DEC-4FD7-ABBA-788C0C51452D}"/>
              </a:ext>
            </a:extLst>
          </p:cNvPr>
          <p:cNvSpPr/>
          <p:nvPr/>
        </p:nvSpPr>
        <p:spPr>
          <a:xfrm>
            <a:off x="9685245" y="1499032"/>
            <a:ext cx="2056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비품 관리 확장 가능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휴지 이 외 다양한 비품 관리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46B38A-E937-4ADA-93BD-3BBD5AD2A9A9}"/>
              </a:ext>
            </a:extLst>
          </p:cNvPr>
          <p:cNvSpPr/>
          <p:nvPr/>
        </p:nvSpPr>
        <p:spPr>
          <a:xfrm>
            <a:off x="9610224" y="3021893"/>
            <a:ext cx="2206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비효율적 인력 투입</a:t>
            </a:r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 X</a:t>
            </a: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필요 시에 맞는 인력 투입 가능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399470C-FBE1-4DE7-BFE9-CC9A7392A3F3}"/>
              </a:ext>
            </a:extLst>
          </p:cNvPr>
          <p:cNvSpPr/>
          <p:nvPr/>
        </p:nvSpPr>
        <p:spPr>
          <a:xfrm>
            <a:off x="9775173" y="4354884"/>
            <a:ext cx="1876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관리가능 공간 확대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건물 별 화장실 관리 가능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4C8E97-DFC4-4B18-B297-55958CFF6392}"/>
              </a:ext>
            </a:extLst>
          </p:cNvPr>
          <p:cNvSpPr/>
          <p:nvPr/>
        </p:nvSpPr>
        <p:spPr>
          <a:xfrm>
            <a:off x="9640040" y="5615171"/>
            <a:ext cx="214706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공공분야의 사용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항상 관리자가 상주하지 않는</a:t>
            </a:r>
            <a:endParaRPr lang="en-US" altLang="ko-KR" sz="1400" kern="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8E8E8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1400" kern="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E8E8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Times New Roman" panose="02020603050405020304" pitchFamily="18" charset="0"/>
              </a:rPr>
              <a:t>공공화장실 관리 수월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2D6346A-C6EF-4D0D-8A98-AEF2A1475C09}"/>
              </a:ext>
            </a:extLst>
          </p:cNvPr>
          <p:cNvGrpSpPr/>
          <p:nvPr/>
        </p:nvGrpSpPr>
        <p:grpSpPr>
          <a:xfrm>
            <a:off x="4893173" y="1760642"/>
            <a:ext cx="2075668" cy="4482649"/>
            <a:chOff x="8945900" y="1721954"/>
            <a:chExt cx="2075668" cy="448264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66B30C5-E5A1-4A4E-8E95-544DFDC8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21348" y="1973820"/>
              <a:ext cx="1965060" cy="3910931"/>
            </a:xfrm>
            <a:prstGeom prst="rect">
              <a:avLst/>
            </a:prstGeom>
          </p:spPr>
        </p:pic>
        <p:pic>
          <p:nvPicPr>
            <p:cNvPr id="68" name="Picture 2" descr="Samsung Galaxy S8 Black Transparent Background - Samsung Galaxy S8 Png Transparent (715x1090)">
              <a:extLst>
                <a:ext uri="{FF2B5EF4-FFF2-40B4-BE49-F238E27FC236}">
                  <a16:creationId xmlns:a16="http://schemas.microsoft.com/office/drawing/2014/main" id="{465AEEEB-0099-49E1-AD5E-7F10C403B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900" y="1721954"/>
              <a:ext cx="2075668" cy="4482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BD505E5-6771-4C53-94F4-77D8FDE97342}"/>
              </a:ext>
            </a:extLst>
          </p:cNvPr>
          <p:cNvSpPr txBox="1"/>
          <p:nvPr/>
        </p:nvSpPr>
        <p:spPr>
          <a:xfrm>
            <a:off x="4023399" y="697296"/>
            <a:ext cx="3826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TOTI</a:t>
            </a: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발전합니다</a:t>
            </a:r>
            <a:endParaRPr lang="en-US" altLang="ko-KR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639A8C-C12D-41AF-872B-1C8E2117A617}"/>
              </a:ext>
            </a:extLst>
          </p:cNvPr>
          <p:cNvSpPr/>
          <p:nvPr/>
        </p:nvSpPr>
        <p:spPr>
          <a:xfrm>
            <a:off x="3677118" y="548577"/>
            <a:ext cx="444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  <a:alpha val="7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5400" b="1" dirty="0">
              <a:solidFill>
                <a:schemeClr val="bg1">
                  <a:lumMod val="75000"/>
                  <a:alpha val="7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65D608-8D15-481C-ADE8-E12DF1936F1D}"/>
              </a:ext>
            </a:extLst>
          </p:cNvPr>
          <p:cNvSpPr/>
          <p:nvPr/>
        </p:nvSpPr>
        <p:spPr>
          <a:xfrm>
            <a:off x="7596801" y="558797"/>
            <a:ext cx="444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  <a:alpha val="7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5400" b="1" dirty="0">
              <a:solidFill>
                <a:schemeClr val="bg1">
                  <a:lumMod val="75000"/>
                  <a:alpha val="7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54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FC0"/>
            </a:gs>
            <a:gs pos="78000">
              <a:srgbClr val="11488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319E1F-E4CE-4C82-A4BF-B0A475F5317D}"/>
              </a:ext>
            </a:extLst>
          </p:cNvPr>
          <p:cNvSpPr txBox="1"/>
          <p:nvPr/>
        </p:nvSpPr>
        <p:spPr>
          <a:xfrm>
            <a:off x="562487" y="779552"/>
            <a:ext cx="51219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여기까지</a:t>
            </a:r>
            <a:endParaRPr lang="en-US" altLang="ko-KR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발표를</a:t>
            </a:r>
            <a:endParaRPr lang="en-US" altLang="ko-KR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마무리하겠습니다</a:t>
            </a:r>
            <a:endParaRPr lang="en-US" altLang="ko-KR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2810166-B8C1-49AD-88B7-C104F7DC9F0B}"/>
              </a:ext>
            </a:extLst>
          </p:cNvPr>
          <p:cNvCxnSpPr>
            <a:cxnSpLocks/>
          </p:cNvCxnSpPr>
          <p:nvPr/>
        </p:nvCxnSpPr>
        <p:spPr>
          <a:xfrm>
            <a:off x="698500" y="4927600"/>
            <a:ext cx="3787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E26AF9-9381-4B40-8AB2-7C3B5EA2088F}"/>
              </a:ext>
            </a:extLst>
          </p:cNvPr>
          <p:cNvSpPr txBox="1"/>
          <p:nvPr/>
        </p:nvSpPr>
        <p:spPr>
          <a:xfrm>
            <a:off x="587887" y="5016500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HuStar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ICT 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세번째 프로젝트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AFB0DE-787A-483E-9250-01C71519DC0C}"/>
              </a:ext>
            </a:extLst>
          </p:cNvPr>
          <p:cNvSpPr txBox="1"/>
          <p:nvPr/>
        </p:nvSpPr>
        <p:spPr>
          <a:xfrm>
            <a:off x="562487" y="3320301"/>
            <a:ext cx="340509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여러분의 화장실 이용을 보장해드리도록 하겠습니다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4747-6B84-4AD8-A3E2-42EDC98A37E9}"/>
              </a:ext>
            </a:extLst>
          </p:cNvPr>
          <p:cNvSpPr txBox="1"/>
          <p:nvPr/>
        </p:nvSpPr>
        <p:spPr>
          <a:xfrm>
            <a:off x="3594659" y="5016500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2020.08.25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CD1F78-CC8A-4117-A906-FB26B414BB1A}"/>
              </a:ext>
            </a:extLst>
          </p:cNvPr>
          <p:cNvSpPr/>
          <p:nvPr/>
        </p:nvSpPr>
        <p:spPr>
          <a:xfrm>
            <a:off x="587887" y="5236204"/>
            <a:ext cx="18101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옥승배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윤태준 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윤기재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주정훈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4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Man Sitting in Front of Computer">
            <a:extLst>
              <a:ext uri="{FF2B5EF4-FFF2-40B4-BE49-F238E27FC236}">
                <a16:creationId xmlns:a16="http://schemas.microsoft.com/office/drawing/2014/main" id="{7CEF694E-F88F-4ED9-AFDC-E544BA44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90" y="1"/>
            <a:ext cx="12222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2273AA-2771-4910-8CEF-7EF26E2D66F7}"/>
              </a:ext>
            </a:extLst>
          </p:cNvPr>
          <p:cNvSpPr/>
          <p:nvPr/>
        </p:nvSpPr>
        <p:spPr>
          <a:xfrm>
            <a:off x="-15090" y="0"/>
            <a:ext cx="12222180" cy="6858000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100000">
                <a:schemeClr val="bg1">
                  <a:alpha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31707-044D-4FD4-B007-95D7F4894FCE}"/>
              </a:ext>
            </a:extLst>
          </p:cNvPr>
          <p:cNvSpPr txBox="1"/>
          <p:nvPr/>
        </p:nvSpPr>
        <p:spPr>
          <a:xfrm>
            <a:off x="9784236" y="5842337"/>
            <a:ext cx="2281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4886">
                    <a:alpha val="64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Heebo Black" panose="00000A00000000000000" pitchFamily="2" charset="-79"/>
              </a:rPr>
              <a:t>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CDE2A-3A9F-407E-B0FF-105585C0B194}"/>
              </a:ext>
            </a:extLst>
          </p:cNvPr>
          <p:cNvSpPr txBox="1"/>
          <p:nvPr/>
        </p:nvSpPr>
        <p:spPr>
          <a:xfrm>
            <a:off x="705940" y="2097394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ebo Black" panose="00000A00000000000000" pitchFamily="2" charset="-79"/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EA131-A475-422C-841D-0C6E8CA5FF6C}"/>
              </a:ext>
            </a:extLst>
          </p:cNvPr>
          <p:cNvSpPr txBox="1"/>
          <p:nvPr/>
        </p:nvSpPr>
        <p:spPr>
          <a:xfrm>
            <a:off x="753229" y="292734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타겟군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 선정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520BB-BEFE-4014-B3F7-ED88407417B7}"/>
              </a:ext>
            </a:extLst>
          </p:cNvPr>
          <p:cNvSpPr txBox="1"/>
          <p:nvPr/>
        </p:nvSpPr>
        <p:spPr>
          <a:xfrm>
            <a:off x="742008" y="349921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문제점  인식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C9FC3-3003-4409-A55D-F70A6B6A9B35}"/>
              </a:ext>
            </a:extLst>
          </p:cNvPr>
          <p:cNvSpPr txBox="1"/>
          <p:nvPr/>
        </p:nvSpPr>
        <p:spPr>
          <a:xfrm>
            <a:off x="5344637" y="2097394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ebo Black" panose="00000A00000000000000" pitchFamily="2" charset="-79"/>
              </a:rPr>
              <a:t>SYSTEM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905DC-D735-4607-A6FF-E6504C3022D8}"/>
              </a:ext>
            </a:extLst>
          </p:cNvPr>
          <p:cNvSpPr txBox="1"/>
          <p:nvPr/>
        </p:nvSpPr>
        <p:spPr>
          <a:xfrm>
            <a:off x="5591980" y="2927349"/>
            <a:ext cx="882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D63CB-450D-453C-A89D-9FC1CA77C566}"/>
              </a:ext>
            </a:extLst>
          </p:cNvPr>
          <p:cNvSpPr txBox="1"/>
          <p:nvPr/>
        </p:nvSpPr>
        <p:spPr>
          <a:xfrm>
            <a:off x="8105060" y="2097394"/>
            <a:ext cx="971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ebo Black" panose="00000A00000000000000" pitchFamily="2" charset="-79"/>
              </a:rPr>
              <a:t>DEVELOPE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85C37-6279-4706-9012-0202384C069B}"/>
              </a:ext>
            </a:extLst>
          </p:cNvPr>
          <p:cNvSpPr txBox="1"/>
          <p:nvPr/>
        </p:nvSpPr>
        <p:spPr>
          <a:xfrm>
            <a:off x="7868617" y="2905085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REFERENCE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E9413-A779-4FD9-A78A-4B3A7399184D}"/>
              </a:ext>
            </a:extLst>
          </p:cNvPr>
          <p:cNvSpPr txBox="1"/>
          <p:nvPr/>
        </p:nvSpPr>
        <p:spPr>
          <a:xfrm>
            <a:off x="10648831" y="2101068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ebo Black" panose="00000A00000000000000" pitchFamily="2" charset="-79"/>
              </a:rPr>
              <a:t>PRODUCT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9957D-9AE5-4151-A64D-399AB26A9DD5}"/>
              </a:ext>
            </a:extLst>
          </p:cNvPr>
          <p:cNvSpPr txBox="1"/>
          <p:nvPr/>
        </p:nvSpPr>
        <p:spPr>
          <a:xfrm>
            <a:off x="10530459" y="2927349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설치 및 시연 영상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3CDFE-C4A1-4E68-85E8-267918A2A1F9}"/>
              </a:ext>
            </a:extLst>
          </p:cNvPr>
          <p:cNvSpPr txBox="1"/>
          <p:nvPr/>
        </p:nvSpPr>
        <p:spPr>
          <a:xfrm>
            <a:off x="3086406" y="2097394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Heebo Black" panose="00000A00000000000000" pitchFamily="2" charset="-79"/>
              </a:rPr>
              <a:t>CONCEPT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53023-9E82-410A-9C87-4E75E88DF6EB}"/>
              </a:ext>
            </a:extLst>
          </p:cNvPr>
          <p:cNvSpPr txBox="1"/>
          <p:nvPr/>
        </p:nvSpPr>
        <p:spPr>
          <a:xfrm>
            <a:off x="3024344" y="2927349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문제 해결 방안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5A04E-8CFA-43A6-B7A3-DBFD303C4E03}"/>
              </a:ext>
            </a:extLst>
          </p:cNvPr>
          <p:cNvSpPr txBox="1"/>
          <p:nvPr/>
        </p:nvSpPr>
        <p:spPr>
          <a:xfrm>
            <a:off x="3100486" y="3499216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방향성 제시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5049B02-01EE-42D6-8631-E03D09227274}"/>
              </a:ext>
            </a:extLst>
          </p:cNvPr>
          <p:cNvCxnSpPr>
            <a:cxnSpLocks/>
          </p:cNvCxnSpPr>
          <p:nvPr/>
        </p:nvCxnSpPr>
        <p:spPr>
          <a:xfrm>
            <a:off x="648088" y="2599005"/>
            <a:ext cx="1152525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2C7C6B-3F66-41FF-B53E-C57EC0659F8C}"/>
              </a:ext>
            </a:extLst>
          </p:cNvPr>
          <p:cNvSpPr txBox="1"/>
          <p:nvPr/>
        </p:nvSpPr>
        <p:spPr>
          <a:xfrm>
            <a:off x="7927390" y="3491823"/>
            <a:ext cx="1291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INSTALL MANUAL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08532-F885-4CC7-9438-02DAED4AF5B4}"/>
              </a:ext>
            </a:extLst>
          </p:cNvPr>
          <p:cNvSpPr txBox="1"/>
          <p:nvPr/>
        </p:nvSpPr>
        <p:spPr>
          <a:xfrm>
            <a:off x="10604198" y="349691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개선 및 보완점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9D80D-46B0-4168-9825-E4AE20D83506}"/>
              </a:ext>
            </a:extLst>
          </p:cNvPr>
          <p:cNvSpPr txBox="1"/>
          <p:nvPr/>
        </p:nvSpPr>
        <p:spPr>
          <a:xfrm>
            <a:off x="10541680" y="406648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Heebo Black" panose="00000A00000000000000" pitchFamily="2" charset="-79"/>
              </a:rPr>
              <a:t>추후 방향성 제시</a:t>
            </a:r>
            <a:endParaRPr lang="en-US" altLang="ko-KR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Heebo Black" panose="00000A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797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4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1955: A child pulls toilet paper from a roll. But what did humans do before toilet paper was invented? (Photo by Mac Gramlich/Hulton Archive/Getty Images)">
            <a:extLst>
              <a:ext uri="{FF2B5EF4-FFF2-40B4-BE49-F238E27FC236}">
                <a16:creationId xmlns:a16="http://schemas.microsoft.com/office/drawing/2014/main" id="{1A7FBC22-EB84-4674-901A-C457CC6A90C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0B8196-D953-4DF2-87A4-C4F5AAAB1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1000">
                <a:schemeClr val="tx1">
                  <a:lumMod val="85000"/>
                  <a:lumOff val="15000"/>
                  <a:alpha val="88000"/>
                </a:schemeClr>
              </a:gs>
              <a:gs pos="100000">
                <a:schemeClr val="tx1">
                  <a:lumMod val="85000"/>
                  <a:lumOff val="15000"/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35A66-039B-40B6-A031-483C068C2976}"/>
              </a:ext>
            </a:extLst>
          </p:cNvPr>
          <p:cNvSpPr txBox="1"/>
          <p:nvPr/>
        </p:nvSpPr>
        <p:spPr>
          <a:xfrm>
            <a:off x="580572" y="754743"/>
            <a:ext cx="349807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화장실을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이용하시다가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당황스러운 적이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있으셨습니까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C755A7-323F-4D14-8A59-9EDA57F99EFD}"/>
              </a:ext>
            </a:extLst>
          </p:cNvPr>
          <p:cNvSpPr/>
          <p:nvPr/>
        </p:nvSpPr>
        <p:spPr>
          <a:xfrm>
            <a:off x="580572" y="4145107"/>
            <a:ext cx="484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503AC-1BA5-495F-B9C1-8FB52E2A7E26}"/>
              </a:ext>
            </a:extLst>
          </p:cNvPr>
          <p:cNvSpPr txBox="1"/>
          <p:nvPr/>
        </p:nvSpPr>
        <p:spPr>
          <a:xfrm>
            <a:off x="580572" y="3386366"/>
            <a:ext cx="3292889" cy="115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화장실을 이용하다가 휴지가 있는 줄 알았지만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없었다거나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휴지가 충분하다고 생각했지만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그렇지 않았다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이럴 때 화장실 안에서 많이 당황스러우셨죠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244DD-4F87-4809-955D-D9B756B4B066}"/>
              </a:ext>
            </a:extLst>
          </p:cNvPr>
          <p:cNvSpPr txBox="1"/>
          <p:nvPr/>
        </p:nvSpPr>
        <p:spPr>
          <a:xfrm>
            <a:off x="993055" y="4998250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그렇다면 이를 해결할 방안을 제시해드리겠습니다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99850-6B2E-4F37-9EF5-24AF3D2C9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942797"/>
            <a:ext cx="313402" cy="3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2630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 Sitting in Front of Computer">
            <a:extLst>
              <a:ext uri="{FF2B5EF4-FFF2-40B4-BE49-F238E27FC236}">
                <a16:creationId xmlns:a16="http://schemas.microsoft.com/office/drawing/2014/main" id="{845EE408-10FD-4D01-8181-FAD5B15A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90" y="1"/>
            <a:ext cx="12222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324655-7330-4820-BDF4-FCB8BE8B567B}"/>
              </a:ext>
            </a:extLst>
          </p:cNvPr>
          <p:cNvSpPr/>
          <p:nvPr/>
        </p:nvSpPr>
        <p:spPr>
          <a:xfrm>
            <a:off x="-15090" y="0"/>
            <a:ext cx="12222180" cy="6858000"/>
          </a:xfrm>
          <a:prstGeom prst="rect">
            <a:avLst/>
          </a:prstGeom>
          <a:gradFill flip="none" rotWithShape="1">
            <a:gsLst>
              <a:gs pos="4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91C4D6-B15C-4660-9EF5-EB6C5995B9F2}"/>
              </a:ext>
            </a:extLst>
          </p:cNvPr>
          <p:cNvSpPr txBox="1"/>
          <p:nvPr/>
        </p:nvSpPr>
        <p:spPr>
          <a:xfrm>
            <a:off x="408556" y="754743"/>
            <a:ext cx="3384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화장실관리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필요한 이유는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59559B4-FA7C-4D23-BEF1-B50C796AAB73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523311" y="2639999"/>
            <a:ext cx="603196" cy="9548"/>
          </a:xfrm>
          <a:prstGeom prst="straightConnector1">
            <a:avLst/>
          </a:prstGeom>
          <a:ln>
            <a:solidFill>
              <a:srgbClr val="166F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1655C31-21CD-4A7A-A54E-7411E7F5B27F}"/>
              </a:ext>
            </a:extLst>
          </p:cNvPr>
          <p:cNvSpPr txBox="1"/>
          <p:nvPr/>
        </p:nvSpPr>
        <p:spPr>
          <a:xfrm>
            <a:off x="1126507" y="2496331"/>
            <a:ext cx="1287533" cy="306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CHECKING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POINT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F639C0A-E214-423A-AA4B-27608B5F5C46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4460982" y="2640000"/>
            <a:ext cx="1169262" cy="0"/>
          </a:xfrm>
          <a:prstGeom prst="straightConnector1">
            <a:avLst/>
          </a:prstGeom>
          <a:ln>
            <a:solidFill>
              <a:srgbClr val="166F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38DBAF4-D5BF-4FBF-AE3F-709B982D85C6}"/>
              </a:ext>
            </a:extLst>
          </p:cNvPr>
          <p:cNvSpPr txBox="1"/>
          <p:nvPr/>
        </p:nvSpPr>
        <p:spPr>
          <a:xfrm>
            <a:off x="5630244" y="2486784"/>
            <a:ext cx="862737" cy="306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CHECKING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64BDAC-67E3-458B-9E70-DBD50690F38E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6492981" y="2640000"/>
            <a:ext cx="1171424" cy="0"/>
          </a:xfrm>
          <a:prstGeom prst="straightConnector1">
            <a:avLst/>
          </a:prstGeom>
          <a:ln>
            <a:solidFill>
              <a:srgbClr val="166F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FAC9EA-1E26-4AED-8DA5-3FF478425AA5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9107370" y="2639999"/>
            <a:ext cx="1448970" cy="1"/>
          </a:xfrm>
          <a:prstGeom prst="straightConnector1">
            <a:avLst/>
          </a:prstGeom>
          <a:ln>
            <a:solidFill>
              <a:srgbClr val="166F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A96AB93-F164-4B69-BCD4-B76B3CFFC46D}"/>
              </a:ext>
            </a:extLst>
          </p:cNvPr>
          <p:cNvSpPr txBox="1"/>
          <p:nvPr/>
        </p:nvSpPr>
        <p:spPr>
          <a:xfrm>
            <a:off x="10556340" y="2486784"/>
            <a:ext cx="1097124" cy="30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CONCLUSION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333FE-5F94-4E19-96F0-949F37462434}"/>
              </a:ext>
            </a:extLst>
          </p:cNvPr>
          <p:cNvSpPr txBox="1"/>
          <p:nvPr/>
        </p:nvSpPr>
        <p:spPr>
          <a:xfrm>
            <a:off x="408556" y="3163591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공중화장실의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만족도는 어떠한 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718B64-13D1-4649-8B5A-E79F7BF8E1E2}"/>
              </a:ext>
            </a:extLst>
          </p:cNvPr>
          <p:cNvSpPr txBox="1"/>
          <p:nvPr/>
        </p:nvSpPr>
        <p:spPr>
          <a:xfrm>
            <a:off x="408556" y="3690482"/>
            <a:ext cx="2364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다수 이용자가 있는 공중화장실의 전반적 만족도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57B854-EF53-4FAE-BB0C-A4AE89B8E094}"/>
              </a:ext>
            </a:extLst>
          </p:cNvPr>
          <p:cNvSpPr txBox="1"/>
          <p:nvPr/>
        </p:nvSpPr>
        <p:spPr>
          <a:xfrm>
            <a:off x="408556" y="4134303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공중화장실의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관리는 잘되고 있는가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EE4269-9E43-402B-8B30-55AEF0AAE789}"/>
              </a:ext>
            </a:extLst>
          </p:cNvPr>
          <p:cNvSpPr txBox="1"/>
          <p:nvPr/>
        </p:nvSpPr>
        <p:spPr>
          <a:xfrm>
            <a:off x="408556" y="466119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관리자가 꾸준히 상주하고 있지 않음에 대한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이용자의 만족도 지표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FC8352-2A83-4AF6-B806-26FCC9D85D00}"/>
              </a:ext>
            </a:extLst>
          </p:cNvPr>
          <p:cNvSpPr txBox="1"/>
          <p:nvPr/>
        </p:nvSpPr>
        <p:spPr>
          <a:xfrm>
            <a:off x="408556" y="5243516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공중화장실의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불편한 점은 무엇인가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D5E62F-5A3D-4A5C-AB2D-11C5C8B7AA96}"/>
              </a:ext>
            </a:extLst>
          </p:cNvPr>
          <p:cNvSpPr txBox="1"/>
          <p:nvPr/>
        </p:nvSpPr>
        <p:spPr>
          <a:xfrm>
            <a:off x="408556" y="5770407"/>
            <a:ext cx="22621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공공의 영역에서 위치한 화장실의 개선점 파악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0FE8ACE-42DE-43B7-BCDE-438DE084AEB9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414040" y="2639999"/>
            <a:ext cx="601815" cy="9548"/>
          </a:xfrm>
          <a:prstGeom prst="straightConnector1">
            <a:avLst/>
          </a:prstGeom>
          <a:ln>
            <a:solidFill>
              <a:srgbClr val="166F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8EE31F7-081A-4343-983D-F6CEDECAF39E}"/>
              </a:ext>
            </a:extLst>
          </p:cNvPr>
          <p:cNvCxnSpPr>
            <a:cxnSpLocks/>
          </p:cNvCxnSpPr>
          <p:nvPr/>
        </p:nvCxnSpPr>
        <p:spPr>
          <a:xfrm>
            <a:off x="3039653" y="3527344"/>
            <a:ext cx="45163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A13D908-E60C-49CC-BB7A-35F2C79F7AD0}"/>
              </a:ext>
            </a:extLst>
          </p:cNvPr>
          <p:cNvCxnSpPr>
            <a:cxnSpLocks/>
          </p:cNvCxnSpPr>
          <p:nvPr/>
        </p:nvCxnSpPr>
        <p:spPr>
          <a:xfrm>
            <a:off x="3039653" y="4575102"/>
            <a:ext cx="45163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6E8D736-4812-4F0D-A4C9-D744854D088B}"/>
              </a:ext>
            </a:extLst>
          </p:cNvPr>
          <p:cNvCxnSpPr>
            <a:cxnSpLocks/>
          </p:cNvCxnSpPr>
          <p:nvPr/>
        </p:nvCxnSpPr>
        <p:spPr>
          <a:xfrm>
            <a:off x="3039653" y="5539005"/>
            <a:ext cx="45163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hart">
            <a:extLst>
              <a:ext uri="{FF2B5EF4-FFF2-40B4-BE49-F238E27FC236}">
                <a16:creationId xmlns:a16="http://schemas.microsoft.com/office/drawing/2014/main" id="{593AB3F9-966A-4DAE-87F6-210EB0C32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2" r="3150" b="2561"/>
          <a:stretch/>
        </p:blipFill>
        <p:spPr>
          <a:xfrm>
            <a:off x="3890226" y="3279795"/>
            <a:ext cx="4366570" cy="2721444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8C4212C-56CF-4417-A2B0-106E6F4D24D8}"/>
              </a:ext>
            </a:extLst>
          </p:cNvPr>
          <p:cNvCxnSpPr>
            <a:cxnSpLocks/>
          </p:cNvCxnSpPr>
          <p:nvPr/>
        </p:nvCxnSpPr>
        <p:spPr>
          <a:xfrm>
            <a:off x="8655736" y="4575102"/>
            <a:ext cx="45163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F181D3-1C92-47BB-88E8-75A324DD3C51}"/>
              </a:ext>
            </a:extLst>
          </p:cNvPr>
          <p:cNvSpPr txBox="1"/>
          <p:nvPr/>
        </p:nvSpPr>
        <p:spPr>
          <a:xfrm>
            <a:off x="9487485" y="3549528"/>
            <a:ext cx="2165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비품 비치에 대한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만족도가 매우 떨어진다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28DBA-5781-43F7-958F-24B9BA84B559}"/>
              </a:ext>
            </a:extLst>
          </p:cNvPr>
          <p:cNvSpPr txBox="1"/>
          <p:nvPr/>
        </p:nvSpPr>
        <p:spPr>
          <a:xfrm>
            <a:off x="9052563" y="4257317"/>
            <a:ext cx="3007554" cy="1330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긍정적 영역에서 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비품 관리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대한 만족도는</a:t>
            </a:r>
            <a:endParaRPr lang="en-US" altLang="ko-KR" sz="9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5.9%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상당히 낮은 수준을 보이고 있으며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부정적 영역에서도 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비품 관리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대한 불만족도는</a:t>
            </a:r>
            <a:endParaRPr lang="en-US" altLang="ko-KR" sz="9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1+2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순위로 보아 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44.6%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9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위를 차지할 만큼</a:t>
            </a:r>
            <a:endParaRPr lang="en-US" altLang="ko-KR" sz="9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비품 비치에 대한 만족도가 매우 떨어짐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보여준다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47CDED-1032-4057-9FEB-1ED9524C0DBB}"/>
              </a:ext>
            </a:extLst>
          </p:cNvPr>
          <p:cNvSpPr/>
          <p:nvPr/>
        </p:nvSpPr>
        <p:spPr>
          <a:xfrm>
            <a:off x="9328191" y="3323766"/>
            <a:ext cx="444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  <a:alpha val="7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5400" b="1" dirty="0">
              <a:solidFill>
                <a:schemeClr val="bg1">
                  <a:lumMod val="75000"/>
                  <a:alpha val="7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596558-2ADE-413B-84B3-A8BF593383CA}"/>
              </a:ext>
            </a:extLst>
          </p:cNvPr>
          <p:cNvSpPr/>
          <p:nvPr/>
        </p:nvSpPr>
        <p:spPr>
          <a:xfrm>
            <a:off x="11257970" y="3333986"/>
            <a:ext cx="4443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  <a:alpha val="7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5400" b="1" dirty="0">
              <a:solidFill>
                <a:schemeClr val="bg1">
                  <a:lumMod val="75000"/>
                  <a:alpha val="7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BE7B790-6414-4234-A830-32B9FC2880E2}"/>
              </a:ext>
            </a:extLst>
          </p:cNvPr>
          <p:cNvSpPr/>
          <p:nvPr/>
        </p:nvSpPr>
        <p:spPr>
          <a:xfrm>
            <a:off x="5747994" y="4765763"/>
            <a:ext cx="652808" cy="213642"/>
          </a:xfrm>
          <a:prstGeom prst="roundRect">
            <a:avLst/>
          </a:prstGeom>
          <a:noFill/>
          <a:ln w="38100">
            <a:solidFill>
              <a:srgbClr val="D2202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86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6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9C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288935-E669-48E4-988B-EEC5006649C5}"/>
              </a:ext>
            </a:extLst>
          </p:cNvPr>
          <p:cNvSpPr txBox="1"/>
          <p:nvPr/>
        </p:nvSpPr>
        <p:spPr>
          <a:xfrm>
            <a:off x="506061" y="449315"/>
            <a:ext cx="40703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 관리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도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스마트하게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관리할 수 있습니다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E1EF8-EDE3-4B03-A7C9-C500CEED9356}"/>
              </a:ext>
            </a:extLst>
          </p:cNvPr>
          <p:cNvGrpSpPr>
            <a:grpSpLocks noChangeAspect="1"/>
          </p:cNvGrpSpPr>
          <p:nvPr/>
        </p:nvGrpSpPr>
        <p:grpSpPr>
          <a:xfrm>
            <a:off x="514255" y="2866749"/>
            <a:ext cx="2754538" cy="2754538"/>
            <a:chOff x="2773904" y="2259071"/>
            <a:chExt cx="1673918" cy="167391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76E2440-B31E-471B-B404-38865FD7C9E5}"/>
                </a:ext>
              </a:extLst>
            </p:cNvPr>
            <p:cNvSpPr/>
            <p:nvPr/>
          </p:nvSpPr>
          <p:spPr>
            <a:xfrm>
              <a:off x="2773904" y="2259071"/>
              <a:ext cx="1673918" cy="167391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D055B04-D3B2-472E-B121-1C88C8DCB145}"/>
                </a:ext>
              </a:extLst>
            </p:cNvPr>
            <p:cNvSpPr/>
            <p:nvPr/>
          </p:nvSpPr>
          <p:spPr>
            <a:xfrm>
              <a:off x="2939437" y="2424605"/>
              <a:ext cx="1342852" cy="13428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C1D786-E812-4E3D-AF4B-F8C13AE1FAFD}"/>
                </a:ext>
              </a:extLst>
            </p:cNvPr>
            <p:cNvSpPr txBox="1"/>
            <p:nvPr/>
          </p:nvSpPr>
          <p:spPr>
            <a:xfrm>
              <a:off x="3075054" y="2728956"/>
              <a:ext cx="1073505" cy="25666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D9CA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화장실 티슈 관리 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D9CA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D9CAF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시스템 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D9CA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81EAF3-6746-4321-8D50-12BEA4CC217E}"/>
              </a:ext>
            </a:extLst>
          </p:cNvPr>
          <p:cNvCxnSpPr>
            <a:cxnSpLocks/>
          </p:cNvCxnSpPr>
          <p:nvPr/>
        </p:nvCxnSpPr>
        <p:spPr>
          <a:xfrm>
            <a:off x="2887732" y="3302069"/>
            <a:ext cx="1591734" cy="0"/>
          </a:xfrm>
          <a:prstGeom prst="straightConnector1">
            <a:avLst/>
          </a:prstGeom>
          <a:ln>
            <a:solidFill>
              <a:srgbClr val="9FE3E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A31B4B-5F46-4CF5-9C82-1984F5396A5F}"/>
              </a:ext>
            </a:extLst>
          </p:cNvPr>
          <p:cNvCxnSpPr>
            <a:cxnSpLocks/>
          </p:cNvCxnSpPr>
          <p:nvPr/>
        </p:nvCxnSpPr>
        <p:spPr>
          <a:xfrm>
            <a:off x="2887732" y="5182626"/>
            <a:ext cx="1591734" cy="0"/>
          </a:xfrm>
          <a:prstGeom prst="straightConnector1">
            <a:avLst/>
          </a:prstGeom>
          <a:ln>
            <a:solidFill>
              <a:srgbClr val="9FE3E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FBDE98-C3D8-4B3A-960B-37D4607118A6}"/>
              </a:ext>
            </a:extLst>
          </p:cNvPr>
          <p:cNvSpPr/>
          <p:nvPr/>
        </p:nvSpPr>
        <p:spPr>
          <a:xfrm>
            <a:off x="4576406" y="3163569"/>
            <a:ext cx="889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46C4CA-48E2-488D-A40B-EF04206B61F8}"/>
              </a:ext>
            </a:extLst>
          </p:cNvPr>
          <p:cNvSpPr/>
          <p:nvPr/>
        </p:nvSpPr>
        <p:spPr>
          <a:xfrm>
            <a:off x="4576406" y="5044126"/>
            <a:ext cx="889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ADMIN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751A85-3770-4D14-A446-ACA76D02DED1}"/>
              </a:ext>
            </a:extLst>
          </p:cNvPr>
          <p:cNvSpPr/>
          <p:nvPr/>
        </p:nvSpPr>
        <p:spPr>
          <a:xfrm>
            <a:off x="5649275" y="2513064"/>
            <a:ext cx="1586137" cy="1586134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>
            <a:solidFill>
              <a:srgbClr val="9FE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278AA90-C904-4265-B93F-FCCA57FC071C}"/>
              </a:ext>
            </a:extLst>
          </p:cNvPr>
          <p:cNvSpPr/>
          <p:nvPr/>
        </p:nvSpPr>
        <p:spPr>
          <a:xfrm>
            <a:off x="5649275" y="4416717"/>
            <a:ext cx="1586137" cy="1586134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>
            <a:solidFill>
              <a:srgbClr val="9FE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0ADF14-C6EA-4AF5-BFCC-524DA146B8FF}"/>
              </a:ext>
            </a:extLst>
          </p:cNvPr>
          <p:cNvSpPr txBox="1"/>
          <p:nvPr/>
        </p:nvSpPr>
        <p:spPr>
          <a:xfrm>
            <a:off x="5678567" y="3084342"/>
            <a:ext cx="15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편안한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화장실 이용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481ED-76CE-4D93-ACA7-BDB4D7A0C361}"/>
              </a:ext>
            </a:extLst>
          </p:cNvPr>
          <p:cNvSpPr txBox="1"/>
          <p:nvPr/>
        </p:nvSpPr>
        <p:spPr>
          <a:xfrm>
            <a:off x="5678565" y="4948174"/>
            <a:ext cx="154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화장실 비품 관리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046721-DFBA-468C-9412-58152CF4CC5F}"/>
              </a:ext>
            </a:extLst>
          </p:cNvPr>
          <p:cNvGrpSpPr/>
          <p:nvPr/>
        </p:nvGrpSpPr>
        <p:grpSpPr>
          <a:xfrm>
            <a:off x="7245243" y="3274910"/>
            <a:ext cx="1038578" cy="1952981"/>
            <a:chOff x="7608711" y="2912772"/>
            <a:chExt cx="598311" cy="1952981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805C3F2-BDD4-46CB-B541-5A73C5FD2408}"/>
                </a:ext>
              </a:extLst>
            </p:cNvPr>
            <p:cNvCxnSpPr/>
            <p:nvPr/>
          </p:nvCxnSpPr>
          <p:spPr>
            <a:xfrm>
              <a:off x="7608711" y="2912772"/>
              <a:ext cx="598311" cy="0"/>
            </a:xfrm>
            <a:prstGeom prst="straightConnector1">
              <a:avLst/>
            </a:prstGeom>
            <a:ln>
              <a:solidFill>
                <a:srgbClr val="9FE3E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3B093E-BF47-4DD7-83C7-F577CAAF51F0}"/>
                </a:ext>
              </a:extLst>
            </p:cNvPr>
            <p:cNvCxnSpPr/>
            <p:nvPr/>
          </p:nvCxnSpPr>
          <p:spPr>
            <a:xfrm>
              <a:off x="7608711" y="4865753"/>
              <a:ext cx="598311" cy="0"/>
            </a:xfrm>
            <a:prstGeom prst="straightConnector1">
              <a:avLst/>
            </a:prstGeom>
            <a:ln>
              <a:solidFill>
                <a:srgbClr val="9FE3E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9191C6-6F95-4F13-A94C-2097E0E59AF3}"/>
              </a:ext>
            </a:extLst>
          </p:cNvPr>
          <p:cNvSpPr txBox="1"/>
          <p:nvPr/>
        </p:nvSpPr>
        <p:spPr>
          <a:xfrm>
            <a:off x="8461089" y="2908251"/>
            <a:ext cx="22230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휴지가 떨어질 걱정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  <a:p>
            <a:endParaRPr lang="en-US" altLang="ko-KR" sz="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사용자가 사용에 있어서 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충분히 안심하고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이용 가능  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2" name="Picture 6" descr="Toilet paper - Free miscellaneous icons">
            <a:extLst>
              <a:ext uri="{FF2B5EF4-FFF2-40B4-BE49-F238E27FC236}">
                <a16:creationId xmlns:a16="http://schemas.microsoft.com/office/drawing/2014/main" id="{FF4CDEFE-A6E3-423C-8D47-00B70304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17" y="4633876"/>
            <a:ext cx="870417" cy="8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2BFD21D-FFCB-4000-878C-FD4347AF587E}"/>
              </a:ext>
            </a:extLst>
          </p:cNvPr>
          <p:cNvSpPr txBox="1"/>
          <p:nvPr/>
        </p:nvSpPr>
        <p:spPr>
          <a:xfrm>
            <a:off x="8461089" y="4533364"/>
            <a:ext cx="20085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실시간의 정보 확인 가능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관리자 불필요한 이동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BC99A0-3B8A-451C-B03F-C1E38D60D30A}"/>
              </a:ext>
            </a:extLst>
          </p:cNvPr>
          <p:cNvSpPr txBox="1"/>
          <p:nvPr/>
        </p:nvSpPr>
        <p:spPr>
          <a:xfrm>
            <a:off x="8461089" y="5396431"/>
            <a:ext cx="216627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칸 마다 일일이 확인 불필요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칸 마다 정보 확인 가능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B5DA854B-7A46-4B38-8BDB-6F4A763AA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404" y="2899421"/>
            <a:ext cx="720000" cy="72000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E01C4785-6361-432C-9211-7989B98A5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404" y="4382751"/>
            <a:ext cx="720000" cy="72000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1F8E80E3-FA8A-4F99-9DC1-C676C8F60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526" y="5321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0C0C4-6E01-4194-BDBD-3C6531D38DAE}"/>
              </a:ext>
            </a:extLst>
          </p:cNvPr>
          <p:cNvSpPr txBox="1"/>
          <p:nvPr/>
        </p:nvSpPr>
        <p:spPr>
          <a:xfrm>
            <a:off x="469148" y="364501"/>
            <a:ext cx="2927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스마트한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 관리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0D3D5A3-4795-4B6A-B82F-B8C9B90A2E93}"/>
              </a:ext>
            </a:extLst>
          </p:cNvPr>
          <p:cNvCxnSpPr>
            <a:cxnSpLocks/>
          </p:cNvCxnSpPr>
          <p:nvPr/>
        </p:nvCxnSpPr>
        <p:spPr>
          <a:xfrm>
            <a:off x="580572" y="6341187"/>
            <a:ext cx="10989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6E08F93-F3B6-4DBE-912A-3C027C81FC14}"/>
              </a:ext>
            </a:extLst>
          </p:cNvPr>
          <p:cNvSpPr txBox="1"/>
          <p:nvPr/>
        </p:nvSpPr>
        <p:spPr>
          <a:xfrm>
            <a:off x="1331403" y="4682330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Point.1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98616-6486-40B2-971B-6624D6E0C38C}"/>
              </a:ext>
            </a:extLst>
          </p:cNvPr>
          <p:cNvSpPr txBox="1"/>
          <p:nvPr/>
        </p:nvSpPr>
        <p:spPr>
          <a:xfrm>
            <a:off x="1303398" y="4876037"/>
            <a:ext cx="2149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건물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공공화장실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EC7E1-B98E-4AED-BD5B-57FA6686B767}"/>
              </a:ext>
            </a:extLst>
          </p:cNvPr>
          <p:cNvSpPr txBox="1"/>
          <p:nvPr/>
        </p:nvSpPr>
        <p:spPr>
          <a:xfrm>
            <a:off x="1303397" y="5117738"/>
            <a:ext cx="254014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건물의 경우 각 층에 남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 화장실이 위치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다수의 화장실 칸이 있다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04A80F-09B4-43E9-BBF6-D50BCEA58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83" y="2487512"/>
            <a:ext cx="675789" cy="6757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50257E-E9FB-479F-A33F-8D0164EF5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42" y="3252755"/>
            <a:ext cx="1463232" cy="14632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56D393-3454-437A-81F1-23782070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05" y="2942224"/>
            <a:ext cx="342948" cy="876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D0C669-07E3-4B4B-BCB7-5556EDA95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23" y="2953867"/>
            <a:ext cx="352474" cy="8764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84644B-1B6A-4E3A-8F0F-BB29DFAE5237}"/>
              </a:ext>
            </a:extLst>
          </p:cNvPr>
          <p:cNvSpPr txBox="1"/>
          <p:nvPr/>
        </p:nvSpPr>
        <p:spPr>
          <a:xfrm>
            <a:off x="2058246" y="1721955"/>
            <a:ext cx="14632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DESIGN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F8A7F6-AA91-47F5-9C9B-00F2871C9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6" y="3796692"/>
            <a:ext cx="1193975" cy="1193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174D9-EEDB-4306-AA8C-05A6FED84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21" y="894947"/>
            <a:ext cx="1008000" cy="100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E9D942-F436-4293-9DBA-E60021B76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15" y="4076576"/>
            <a:ext cx="1008000" cy="100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032A93-03AD-4AD9-99F3-6D61C8508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1178">
            <a:off x="8816883" y="649722"/>
            <a:ext cx="642795" cy="6427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3DC33B-E9C8-48E5-BE44-6A4B7D5077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82" y="1074880"/>
            <a:ext cx="828067" cy="8280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EADD20-9E39-4516-B908-91EB3858EC0F}"/>
              </a:ext>
            </a:extLst>
          </p:cNvPr>
          <p:cNvSpPr txBox="1"/>
          <p:nvPr/>
        </p:nvSpPr>
        <p:spPr>
          <a:xfrm>
            <a:off x="4503960" y="1773894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Point.2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F4976F-A163-4C34-8A94-DE86DED036CF}"/>
              </a:ext>
            </a:extLst>
          </p:cNvPr>
          <p:cNvSpPr txBox="1"/>
          <p:nvPr/>
        </p:nvSpPr>
        <p:spPr>
          <a:xfrm>
            <a:off x="4494040" y="1971274"/>
            <a:ext cx="2149948" cy="33855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(Network)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71B85C-82F1-4E37-950A-5B2C63E9FD06}"/>
              </a:ext>
            </a:extLst>
          </p:cNvPr>
          <p:cNvSpPr txBox="1"/>
          <p:nvPr/>
        </p:nvSpPr>
        <p:spPr>
          <a:xfrm>
            <a:off x="4494039" y="2212975"/>
            <a:ext cx="2619683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PC SERVER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이용한 실시간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TCP/IP SOCKET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통신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 수의 장비관리 가능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C5E5D7-9287-4BC9-B2DF-83AA8839F996}"/>
              </a:ext>
            </a:extLst>
          </p:cNvPr>
          <p:cNvSpPr txBox="1"/>
          <p:nvPr/>
        </p:nvSpPr>
        <p:spPr>
          <a:xfrm>
            <a:off x="8512015" y="1776550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Point.3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2A2584-EE45-45D7-A763-404BAF71B111}"/>
              </a:ext>
            </a:extLst>
          </p:cNvPr>
          <p:cNvSpPr txBox="1"/>
          <p:nvPr/>
        </p:nvSpPr>
        <p:spPr>
          <a:xfrm>
            <a:off x="8484009" y="1970257"/>
            <a:ext cx="2235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H/W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5A5594-A857-4C07-A226-8EEB8AF97508}"/>
              </a:ext>
            </a:extLst>
          </p:cNvPr>
          <p:cNvSpPr txBox="1"/>
          <p:nvPr/>
        </p:nvSpPr>
        <p:spPr>
          <a:xfrm>
            <a:off x="8484009" y="2211958"/>
            <a:ext cx="254014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초음파 센서 설치를 통한 실제 측정값 측정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꾸준한 측정으로 실시간 데이터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UPDATE 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30FBDEF-4437-4046-AADA-AD099ABFF5FF}"/>
              </a:ext>
            </a:extLst>
          </p:cNvPr>
          <p:cNvCxnSpPr>
            <a:cxnSpLocks/>
          </p:cNvCxnSpPr>
          <p:nvPr/>
        </p:nvCxnSpPr>
        <p:spPr>
          <a:xfrm>
            <a:off x="548203" y="1687940"/>
            <a:ext cx="2800581" cy="0"/>
          </a:xfrm>
          <a:prstGeom prst="line">
            <a:avLst/>
          </a:prstGeom>
          <a:ln>
            <a:solidFill>
              <a:srgbClr val="11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9A75052-1F22-4644-9804-38221921FC82}"/>
              </a:ext>
            </a:extLst>
          </p:cNvPr>
          <p:cNvSpPr txBox="1"/>
          <p:nvPr/>
        </p:nvSpPr>
        <p:spPr>
          <a:xfrm>
            <a:off x="8512015" y="4951176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Point.4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2D7750-48EA-439E-95C4-A13C8B7B32B3}"/>
              </a:ext>
            </a:extLst>
          </p:cNvPr>
          <p:cNvSpPr txBox="1"/>
          <p:nvPr/>
        </p:nvSpPr>
        <p:spPr>
          <a:xfrm>
            <a:off x="8484009" y="5144883"/>
            <a:ext cx="254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실시간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전송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C1F29E-06CD-4397-8FB5-E3A497C206DD}"/>
              </a:ext>
            </a:extLst>
          </p:cNvPr>
          <p:cNvSpPr txBox="1"/>
          <p:nvPr/>
        </p:nvSpPr>
        <p:spPr>
          <a:xfrm>
            <a:off x="8484009" y="5386584"/>
            <a:ext cx="2725329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초음파 센서로 받는 실제 측정값을 어플리케이션을 통해 실시간으로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받아오고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확인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05C524-5E48-4082-9674-673614A84084}"/>
              </a:ext>
            </a:extLst>
          </p:cNvPr>
          <p:cNvSpPr txBox="1"/>
          <p:nvPr/>
        </p:nvSpPr>
        <p:spPr>
          <a:xfrm>
            <a:off x="4291286" y="4878552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Point.5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7F44F7-361A-4267-BD9F-1492E9830D77}"/>
              </a:ext>
            </a:extLst>
          </p:cNvPr>
          <p:cNvSpPr txBox="1"/>
          <p:nvPr/>
        </p:nvSpPr>
        <p:spPr>
          <a:xfrm>
            <a:off x="4263280" y="5072259"/>
            <a:ext cx="2725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관리자의 즉각적인 서비스 대응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2CF7E4-42D5-470E-AE40-51A0A1952430}"/>
              </a:ext>
            </a:extLst>
          </p:cNvPr>
          <p:cNvSpPr txBox="1"/>
          <p:nvPr/>
        </p:nvSpPr>
        <p:spPr>
          <a:xfrm>
            <a:off x="4263280" y="5313960"/>
            <a:ext cx="2725329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어플리케이션을 통해 알람을 받고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실시간으로 받아오는 소모품 </a:t>
            </a:r>
            <a:r>
              <a:rPr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잔여량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참고하여 서비스 제공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462E0AE-8C53-455E-A008-C434065D60C3}"/>
              </a:ext>
            </a:extLst>
          </p:cNvPr>
          <p:cNvCxnSpPr>
            <a:cxnSpLocks/>
          </p:cNvCxnSpPr>
          <p:nvPr/>
        </p:nvCxnSpPr>
        <p:spPr>
          <a:xfrm flipV="1">
            <a:off x="3423867" y="2389703"/>
            <a:ext cx="822532" cy="550025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D7B74B4-4733-4534-BE01-6CADB4D4A0F9}"/>
              </a:ext>
            </a:extLst>
          </p:cNvPr>
          <p:cNvCxnSpPr>
            <a:cxnSpLocks/>
          </p:cNvCxnSpPr>
          <p:nvPr/>
        </p:nvCxnSpPr>
        <p:spPr>
          <a:xfrm flipH="1" flipV="1">
            <a:off x="3348784" y="4060659"/>
            <a:ext cx="822532" cy="550025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16C6411-91BB-4FC1-83A3-D69CB550EDD4}"/>
              </a:ext>
            </a:extLst>
          </p:cNvPr>
          <p:cNvCxnSpPr>
            <a:cxnSpLocks/>
          </p:cNvCxnSpPr>
          <p:nvPr/>
        </p:nvCxnSpPr>
        <p:spPr>
          <a:xfrm flipV="1">
            <a:off x="7032096" y="1764253"/>
            <a:ext cx="938810" cy="10677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C90E69F-72E6-42DE-A150-DB2694F3FB19}"/>
              </a:ext>
            </a:extLst>
          </p:cNvPr>
          <p:cNvCxnSpPr>
            <a:cxnSpLocks/>
          </p:cNvCxnSpPr>
          <p:nvPr/>
        </p:nvCxnSpPr>
        <p:spPr>
          <a:xfrm flipH="1" flipV="1">
            <a:off x="7032096" y="4503652"/>
            <a:ext cx="934855" cy="1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B6EF4D6-C474-4FC0-9419-27EE10EBA9D6}"/>
              </a:ext>
            </a:extLst>
          </p:cNvPr>
          <p:cNvCxnSpPr>
            <a:cxnSpLocks/>
          </p:cNvCxnSpPr>
          <p:nvPr/>
        </p:nvCxnSpPr>
        <p:spPr>
          <a:xfrm rot="5400000" flipV="1">
            <a:off x="9081217" y="3368703"/>
            <a:ext cx="938810" cy="3386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11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0C0C4-6E01-4194-BDBD-3C6531D38DAE}"/>
              </a:ext>
            </a:extLst>
          </p:cNvPr>
          <p:cNvSpPr txBox="1"/>
          <p:nvPr/>
        </p:nvSpPr>
        <p:spPr>
          <a:xfrm>
            <a:off x="469148" y="364501"/>
            <a:ext cx="2927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스마트한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 관리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0D3D5A3-4795-4B6A-B82F-B8C9B90A2E93}"/>
              </a:ext>
            </a:extLst>
          </p:cNvPr>
          <p:cNvCxnSpPr>
            <a:cxnSpLocks/>
          </p:cNvCxnSpPr>
          <p:nvPr/>
        </p:nvCxnSpPr>
        <p:spPr>
          <a:xfrm>
            <a:off x="580572" y="6341187"/>
            <a:ext cx="10989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6E08F93-F3B6-4DBE-912A-3C027C81FC14}"/>
              </a:ext>
            </a:extLst>
          </p:cNvPr>
          <p:cNvSpPr txBox="1"/>
          <p:nvPr/>
        </p:nvSpPr>
        <p:spPr>
          <a:xfrm>
            <a:off x="4918390" y="2166350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Point.2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498616-6486-40B2-971B-6624D6E0C38C}"/>
              </a:ext>
            </a:extLst>
          </p:cNvPr>
          <p:cNvSpPr txBox="1"/>
          <p:nvPr/>
        </p:nvSpPr>
        <p:spPr>
          <a:xfrm>
            <a:off x="4890385" y="2360057"/>
            <a:ext cx="2149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Raspberry Pi 4B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EC7E1-B98E-4AED-BD5B-57FA6686B767}"/>
              </a:ext>
            </a:extLst>
          </p:cNvPr>
          <p:cNvSpPr txBox="1"/>
          <p:nvPr/>
        </p:nvSpPr>
        <p:spPr>
          <a:xfrm>
            <a:off x="4890384" y="2601758"/>
            <a:ext cx="254014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라즈베리 파이를 이용하여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SENSOR 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TOTI APPLICATION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통신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84644B-1B6A-4E3A-8F0F-BB29DFAE5237}"/>
              </a:ext>
            </a:extLst>
          </p:cNvPr>
          <p:cNvSpPr txBox="1"/>
          <p:nvPr/>
        </p:nvSpPr>
        <p:spPr>
          <a:xfrm>
            <a:off x="1837853" y="1721955"/>
            <a:ext cx="16836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 MODEL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30FBDEF-4437-4046-AADA-AD099ABFF5FF}"/>
              </a:ext>
            </a:extLst>
          </p:cNvPr>
          <p:cNvCxnSpPr>
            <a:cxnSpLocks/>
          </p:cNvCxnSpPr>
          <p:nvPr/>
        </p:nvCxnSpPr>
        <p:spPr>
          <a:xfrm>
            <a:off x="548203" y="1687940"/>
            <a:ext cx="2800581" cy="0"/>
          </a:xfrm>
          <a:prstGeom prst="line">
            <a:avLst/>
          </a:prstGeom>
          <a:ln>
            <a:solidFill>
              <a:srgbClr val="11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D7B74B4-4733-4534-BE01-6CADB4D4A0F9}"/>
              </a:ext>
            </a:extLst>
          </p:cNvPr>
          <p:cNvCxnSpPr>
            <a:cxnSpLocks/>
          </p:cNvCxnSpPr>
          <p:nvPr/>
        </p:nvCxnSpPr>
        <p:spPr>
          <a:xfrm>
            <a:off x="3153014" y="3382724"/>
            <a:ext cx="1145320" cy="0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16C6411-91BB-4FC1-83A3-D69CB550EDD4}"/>
              </a:ext>
            </a:extLst>
          </p:cNvPr>
          <p:cNvCxnSpPr>
            <a:cxnSpLocks/>
          </p:cNvCxnSpPr>
          <p:nvPr/>
        </p:nvCxnSpPr>
        <p:spPr>
          <a:xfrm flipV="1">
            <a:off x="7507834" y="4108262"/>
            <a:ext cx="1193290" cy="5339"/>
          </a:xfrm>
          <a:prstGeom prst="straightConnector1">
            <a:avLst/>
          </a:prstGeom>
          <a:ln w="41275" cap="sq">
            <a:solidFill>
              <a:srgbClr val="11488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라즈베리파이4 모델 B 출시! 상세스펙/가격/출시일/비교">
            <a:extLst>
              <a:ext uri="{FF2B5EF4-FFF2-40B4-BE49-F238E27FC236}">
                <a16:creationId xmlns:a16="http://schemas.microsoft.com/office/drawing/2014/main" id="{B78445F0-F4EC-4E93-8E71-B3AF1B282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3" b="89954" l="10000" r="91087">
                        <a14:foregroundMark x1="90109" y1="39878" x2="90978" y2="47793"/>
                        <a14:foregroundMark x1="90978" y1="47793" x2="90652" y2="40030"/>
                        <a14:foregroundMark x1="90652" y1="40030" x2="91087" y2="42770"/>
                        <a14:foregroundMark x1="40326" y1="13090" x2="40978" y2="17047"/>
                        <a14:foregroundMark x1="41522" y1="12329" x2="42065" y2="16591"/>
                        <a14:foregroundMark x1="43043" y1="12785" x2="43152" y2="19178"/>
                        <a14:foregroundMark x1="44457" y1="13851" x2="44130" y2="20396"/>
                        <a14:foregroundMark x1="45761" y1="14307" x2="45326" y2="21918"/>
                        <a14:foregroundMark x1="45326" y1="21918" x2="45109" y2="22070"/>
                        <a14:foregroundMark x1="45326" y1="15677" x2="45761" y2="20852"/>
                        <a14:foregroundMark x1="47283" y1="15982" x2="47500" y2="20852"/>
                        <a14:foregroundMark x1="48587" y1="16743" x2="48478" y2="22070"/>
                        <a14:foregroundMark x1="50435" y1="17808" x2="50326" y2="23288"/>
                        <a14:foregroundMark x1="52174" y1="19026" x2="51957" y2="24658"/>
                        <a14:foregroundMark x1="51087" y1="19026" x2="51630" y2="23288"/>
                        <a14:foregroundMark x1="53587" y1="19939" x2="54239" y2="24962"/>
                        <a14:foregroundMark x1="55217" y1="21461" x2="55326" y2="27397"/>
                        <a14:foregroundMark x1="56739" y1="21766" x2="56957" y2="28919"/>
                        <a14:foregroundMark x1="58370" y1="23592" x2="58478" y2="29072"/>
                        <a14:foregroundMark x1="59891" y1="23744" x2="59674" y2="29072"/>
                        <a14:foregroundMark x1="55543" y1="21766" x2="57174" y2="27397"/>
                        <a14:foregroundMark x1="61739" y1="24962" x2="62283" y2="30289"/>
                        <a14:foregroundMark x1="57609" y1="23288" x2="59022" y2="29833"/>
                        <a14:foregroundMark x1="63043" y1="27093" x2="64022" y2="32725"/>
                        <a14:foregroundMark x1="64674" y1="27397" x2="65543" y2="33181"/>
                        <a14:foregroundMark x1="64239" y1="27397" x2="64565" y2="33029"/>
                        <a14:foregroundMark x1="69130" y1="30594" x2="69022" y2="339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24" t="9625" r="7502" b="16008"/>
          <a:stretch/>
        </p:blipFill>
        <p:spPr bwMode="auto">
          <a:xfrm>
            <a:off x="4323490" y="3165712"/>
            <a:ext cx="2913337" cy="1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 pi Logos">
            <a:extLst>
              <a:ext uri="{FF2B5EF4-FFF2-40B4-BE49-F238E27FC236}">
                <a16:creationId xmlns:a16="http://schemas.microsoft.com/office/drawing/2014/main" id="{3D4AD753-13B1-4E90-9109-1D2397FD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59" y="4966491"/>
            <a:ext cx="2064001" cy="6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MOLED Serial Peripheral Interface Display device, oled transparent  background PNG clipart | PNGGuru">
            <a:extLst>
              <a:ext uri="{FF2B5EF4-FFF2-40B4-BE49-F238E27FC236}">
                <a16:creationId xmlns:a16="http://schemas.microsoft.com/office/drawing/2014/main" id="{688981F0-9F50-4F47-B7C9-CF0FB4C4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00" b="90200" l="4600" r="95600">
                        <a14:foregroundMark x1="77800" y1="69600" x2="69800" y2="76400"/>
                        <a14:foregroundMark x1="69800" y1="76400" x2="79400" y2="72000"/>
                        <a14:foregroundMark x1="79400" y1="72000" x2="72400" y2="79400"/>
                        <a14:foregroundMark x1="72400" y1="79400" x2="81800" y2="74600"/>
                        <a14:foregroundMark x1="81800" y1="74600" x2="79000" y2="67600"/>
                        <a14:foregroundMark x1="86400" y1="67000" x2="89600" y2="61800"/>
                        <a14:foregroundMark x1="92800" y1="64600" x2="86400" y2="68200"/>
                        <a14:foregroundMark x1="95600" y1="67800" x2="87600" y2="68800"/>
                        <a14:foregroundMark x1="95400" y1="68200" x2="88200" y2="69200"/>
                        <a14:foregroundMark x1="64200" y1="88000" x2="70000" y2="82400"/>
                        <a14:foregroundMark x1="71200" y1="84800" x2="60800" y2="80600"/>
                        <a14:foregroundMark x1="60800" y1="80600" x2="55400" y2="71800"/>
                        <a14:foregroundMark x1="55400" y1="71800" x2="46800" y2="66000"/>
                        <a14:foregroundMark x1="46800" y1="66000" x2="44000" y2="65600"/>
                        <a14:foregroundMark x1="9800" y1="34400" x2="15200" y2="43800"/>
                        <a14:foregroundMark x1="15200" y1="43800" x2="38200" y2="64400"/>
                        <a14:foregroundMark x1="38200" y1="64400" x2="39200" y2="64800"/>
                        <a14:foregroundMark x1="5800" y1="20400" x2="17000" y2="27400"/>
                        <a14:foregroundMark x1="17000" y1="27400" x2="10800" y2="19000"/>
                        <a14:foregroundMark x1="10800" y1="19000" x2="22000" y2="21000"/>
                        <a14:foregroundMark x1="22000" y1="21000" x2="16600" y2="12200"/>
                        <a14:foregroundMark x1="16600" y1="12200" x2="27000" y2="14000"/>
                        <a14:foregroundMark x1="27000" y1="14000" x2="24000" y2="6800"/>
                        <a14:foregroundMark x1="5200" y1="20800" x2="13200" y2="27000"/>
                        <a14:foregroundMark x1="13200" y1="27000" x2="13200" y2="27000"/>
                        <a14:foregroundMark x1="5800" y1="23200" x2="15600" y2="29800"/>
                        <a14:foregroundMark x1="20600" y1="24600" x2="23400" y2="29000"/>
                        <a14:foregroundMark x1="18600" y1="25000" x2="23600" y2="30200"/>
                        <a14:foregroundMark x1="23400" y1="7400" x2="33200" y2="14400"/>
                        <a14:foregroundMark x1="34800" y1="17000" x2="36600" y2="18400"/>
                        <a14:foregroundMark x1="37000" y1="16600" x2="28600" y2="22800"/>
                        <a14:foregroundMark x1="28600" y1="22800" x2="28600" y2="22800"/>
                        <a14:foregroundMark x1="8000" y1="35400" x2="13400" y2="42200"/>
                        <a14:foregroundMark x1="11600" y1="38400" x2="10400" y2="37800"/>
                        <a14:foregroundMark x1="38400" y1="66000" x2="66000" y2="89200"/>
                        <a14:foregroundMark x1="85200" y1="67800" x2="91800" y2="71000"/>
                        <a14:foregroundMark x1="4600" y1="19800" x2="13400" y2="28400"/>
                        <a14:foregroundMark x1="8400" y1="16600" x2="17000" y2="22800"/>
                        <a14:foregroundMark x1="12200" y1="14400" x2="18800" y2="22000"/>
                        <a14:foregroundMark x1="18800" y1="22000" x2="18800" y2="22000"/>
                        <a14:foregroundMark x1="15800" y1="11800" x2="22400" y2="19400"/>
                        <a14:foregroundMark x1="19800" y1="9200" x2="24800" y2="15600"/>
                        <a14:foregroundMark x1="23800" y1="7200" x2="29200" y2="14400"/>
                        <a14:foregroundMark x1="23800" y1="8000" x2="29200" y2="14200"/>
                        <a14:foregroundMark x1="24600" y1="7600" x2="31800" y2="15000"/>
                        <a14:foregroundMark x1="31800" y1="15000" x2="32800" y2="17600"/>
                        <a14:foregroundMark x1="12600" y1="41400" x2="66000" y2="89400"/>
                        <a14:foregroundMark x1="66000" y1="89400" x2="68000" y2="83600"/>
                        <a14:foregroundMark x1="71600" y1="85600" x2="66000" y2="90000"/>
                        <a14:foregroundMark x1="70600" y1="86600" x2="64600" y2="9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1185">
            <a:off x="1115844" y="4203083"/>
            <a:ext cx="1404451" cy="14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FB158-3BD7-4949-A2BE-53F3D02F0D8F}"/>
              </a:ext>
            </a:extLst>
          </p:cNvPr>
          <p:cNvSpPr txBox="1"/>
          <p:nvPr/>
        </p:nvSpPr>
        <p:spPr>
          <a:xfrm>
            <a:off x="771101" y="5142092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Point.4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90896-AEE5-4EC0-9B54-F055851252CD}"/>
              </a:ext>
            </a:extLst>
          </p:cNvPr>
          <p:cNvSpPr txBox="1"/>
          <p:nvPr/>
        </p:nvSpPr>
        <p:spPr>
          <a:xfrm>
            <a:off x="743096" y="5335799"/>
            <a:ext cx="2149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OLED Display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7EB7-DDB3-4493-A675-8B50E39B3716}"/>
              </a:ext>
            </a:extLst>
          </p:cNvPr>
          <p:cNvSpPr txBox="1"/>
          <p:nvPr/>
        </p:nvSpPr>
        <p:spPr>
          <a:xfrm>
            <a:off x="743095" y="5577500"/>
            <a:ext cx="254014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OLED Display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측정한 값을 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화면에 띄워 사용자들에게 직관적인 정보 제공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C6572C4-C3CE-4BBA-9F42-34BBB5C30866}"/>
              </a:ext>
            </a:extLst>
          </p:cNvPr>
          <p:cNvCxnSpPr>
            <a:cxnSpLocks/>
          </p:cNvCxnSpPr>
          <p:nvPr/>
        </p:nvCxnSpPr>
        <p:spPr>
          <a:xfrm flipH="1">
            <a:off x="3087112" y="5388313"/>
            <a:ext cx="1145320" cy="0"/>
          </a:xfrm>
          <a:prstGeom prst="straightConnector1">
            <a:avLst/>
          </a:prstGeom>
          <a:ln w="41275" cap="sq">
            <a:solidFill>
              <a:srgbClr val="11488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Fun and Creative Way to Demo the HC-SR04 - Hackster.io">
            <a:extLst>
              <a:ext uri="{FF2B5EF4-FFF2-40B4-BE49-F238E27FC236}">
                <a16:creationId xmlns:a16="http://schemas.microsoft.com/office/drawing/2014/main" id="{65B58577-2167-49AD-90B3-D302DA0C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6" b="89844" l="5469" r="94792">
                        <a14:foregroundMark x1="10156" y1="40104" x2="9635" y2="43490"/>
                        <a14:foregroundMark x1="17188" y1="29427" x2="23698" y2="17708"/>
                        <a14:foregroundMark x1="23698" y1="17708" x2="37240" y2="18750"/>
                        <a14:foregroundMark x1="37240" y1="18750" x2="45052" y2="29427"/>
                        <a14:foregroundMark x1="45052" y1="29427" x2="45313" y2="33073"/>
                        <a14:foregroundMark x1="15625" y1="33073" x2="5729" y2="46094"/>
                        <a14:foregroundMark x1="38542" y1="19792" x2="38802" y2="20573"/>
                        <a14:foregroundMark x1="63021" y1="38802" x2="76563" y2="37240"/>
                        <a14:foregroundMark x1="76563" y1="37240" x2="86719" y2="45573"/>
                        <a14:foregroundMark x1="86719" y1="45573" x2="86719" y2="54688"/>
                        <a14:foregroundMark x1="87240" y1="47135" x2="75781" y2="38021"/>
                        <a14:foregroundMark x1="75781" y1="38021" x2="75000" y2="37760"/>
                        <a14:foregroundMark x1="78646" y1="38542" x2="85417" y2="44010"/>
                        <a14:foregroundMark x1="88802" y1="53906" x2="89063" y2="64323"/>
                        <a14:foregroundMark x1="90625" y1="55729" x2="92188" y2="56510"/>
                        <a14:foregroundMark x1="89323" y1="55208" x2="94010" y2="56771"/>
                        <a14:foregroundMark x1="90885" y1="54167" x2="94792" y2="55990"/>
                        <a14:foregroundMark x1="90885" y1="53906" x2="94271" y2="55208"/>
                        <a14:foregroundMark x1="36198" y1="63542" x2="33715" y2="67037"/>
                        <a14:foregroundMark x1="41406" y1="66406" x2="40938" y2="66905"/>
                        <a14:foregroundMark x1="43225" y1="76827" x2="41406" y2="78646"/>
                        <a14:foregroundMark x1="30314" y1="72042" x2="29427" y2="73177"/>
                        <a14:foregroundMark x1="35938" y1="64844" x2="31843" y2="70085"/>
                        <a14:foregroundMark x1="34781" y1="74537" x2="34115" y2="75521"/>
                        <a14:foregroundMark x1="39583" y1="67448" x2="39008" y2="68296"/>
                        <a14:foregroundMark x1="39026" y1="75096" x2="37240" y2="77865"/>
                        <a14:foregroundMark x1="47917" y1="71354" x2="46221" y2="71566"/>
                        <a14:foregroundMark x1="44312" y1="74794" x2="42448" y2="77865"/>
                        <a14:foregroundMark x1="46875" y1="70573" x2="46258" y2="71589"/>
                        <a14:foregroundMark x1="31239" y1="72559" x2="30469" y2="73698"/>
                        <a14:foregroundMark x1="36979" y1="64063" x2="32618" y2="70518"/>
                        <a14:foregroundMark x1="34896" y1="64063" x2="30974" y2="69600"/>
                        <a14:foregroundMark x1="35417" y1="72396" x2="35417" y2="72396"/>
                        <a14:foregroundMark x1="40365" y1="73698" x2="40365" y2="73698"/>
                        <a14:foregroundMark x1="31510" y1="71094" x2="31510" y2="71094"/>
                        <a14:backgroundMark x1="40025" y1="80087" x2="39063" y2="81771"/>
                        <a14:backgroundMark x1="35819" y1="77051" x2="34896" y2="78646"/>
                        <a14:backgroundMark x1="36450" y1="77412" x2="35938" y2="78646"/>
                        <a14:backgroundMark x1="31168" y1="74332" x2="29948" y2="74479"/>
                        <a14:backgroundMark x1="29948" y1="74479" x2="31048" y2="74252"/>
                        <a14:backgroundMark x1="34635" y1="69792" x2="36198" y2="67969"/>
                        <a14:backgroundMark x1="37631" y1="72396" x2="36719" y2="73438"/>
                        <a14:backgroundMark x1="40365" y1="69271" x2="37631" y2="72396"/>
                        <a14:backgroundMark x1="44531" y1="70573" x2="42448" y2="73698"/>
                        <a14:backgroundMark x1="33464" y1="72396" x2="32813" y2="73438"/>
                        <a14:backgroundMark x1="34115" y1="71354" x2="33464" y2="72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1" y="1998954"/>
            <a:ext cx="1425276" cy="142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BF30F7F-A324-4CCE-83EF-A36F6F8DD087}"/>
              </a:ext>
            </a:extLst>
          </p:cNvPr>
          <p:cNvSpPr txBox="1"/>
          <p:nvPr/>
        </p:nvSpPr>
        <p:spPr>
          <a:xfrm>
            <a:off x="723331" y="3093472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Point.1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2C7434-35A1-4973-8BCA-56F6E4210664}"/>
              </a:ext>
            </a:extLst>
          </p:cNvPr>
          <p:cNvSpPr txBox="1"/>
          <p:nvPr/>
        </p:nvSpPr>
        <p:spPr>
          <a:xfrm>
            <a:off x="695326" y="3287179"/>
            <a:ext cx="232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초음파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(Ultrasonic)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E8E720-7A73-40D5-B2E6-191E019294BE}"/>
              </a:ext>
            </a:extLst>
          </p:cNvPr>
          <p:cNvSpPr txBox="1"/>
          <p:nvPr/>
        </p:nvSpPr>
        <p:spPr>
          <a:xfrm>
            <a:off x="695325" y="3528880"/>
            <a:ext cx="254014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초음파 센서를 통해 물리적인 측정값을 받아온다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초당 센서가 작용하여 값을 받도록 설정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59728D-363F-456C-A6DB-9C43943BCFF4}"/>
              </a:ext>
            </a:extLst>
          </p:cNvPr>
          <p:cNvGrpSpPr/>
          <p:nvPr/>
        </p:nvGrpSpPr>
        <p:grpSpPr>
          <a:xfrm>
            <a:off x="8972131" y="1603184"/>
            <a:ext cx="2075668" cy="4482649"/>
            <a:chOff x="8945900" y="1721954"/>
            <a:chExt cx="2075668" cy="4482649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29914B10-693F-414C-ABC4-C9AD98D3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21348" y="1973820"/>
              <a:ext cx="1965060" cy="3910931"/>
            </a:xfrm>
            <a:prstGeom prst="rect">
              <a:avLst/>
            </a:prstGeom>
          </p:spPr>
        </p:pic>
        <p:pic>
          <p:nvPicPr>
            <p:cNvPr id="80" name="Picture 2" descr="Samsung Galaxy S8 Black Transparent Background - Samsung Galaxy S8 Png Transparent (715x1090)">
              <a:extLst>
                <a:ext uri="{FF2B5EF4-FFF2-40B4-BE49-F238E27FC236}">
                  <a16:creationId xmlns:a16="http://schemas.microsoft.com/office/drawing/2014/main" id="{3C9E403B-01D8-4751-828D-33A2875CE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900" y="1721954"/>
              <a:ext cx="2075668" cy="4482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8FAB508-8669-462A-8574-DAA278CFC3AA}"/>
              </a:ext>
            </a:extLst>
          </p:cNvPr>
          <p:cNvSpPr txBox="1"/>
          <p:nvPr/>
        </p:nvSpPr>
        <p:spPr>
          <a:xfrm>
            <a:off x="9000137" y="603822"/>
            <a:ext cx="601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Point.3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E06056-8E11-4DCD-8256-298E0F315012}"/>
              </a:ext>
            </a:extLst>
          </p:cNvPr>
          <p:cNvSpPr txBox="1"/>
          <p:nvPr/>
        </p:nvSpPr>
        <p:spPr>
          <a:xfrm>
            <a:off x="8972132" y="797529"/>
            <a:ext cx="2149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TOTI(Toilet Tissue)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D87274-5229-4EF6-982C-1718AA50AECB}"/>
              </a:ext>
            </a:extLst>
          </p:cNvPr>
          <p:cNvSpPr txBox="1"/>
          <p:nvPr/>
        </p:nvSpPr>
        <p:spPr>
          <a:xfrm>
            <a:off x="8972131" y="1039230"/>
            <a:ext cx="2540147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어플리케이션을 통한 직관적인 정보제공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알림을 통한 편리한 서비스 제공</a:t>
            </a:r>
            <a:endParaRPr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7EA9D-CF67-4602-AE73-72C38A9D6B50}"/>
              </a:ext>
            </a:extLst>
          </p:cNvPr>
          <p:cNvSpPr txBox="1"/>
          <p:nvPr/>
        </p:nvSpPr>
        <p:spPr>
          <a:xfrm>
            <a:off x="7620211" y="3762404"/>
            <a:ext cx="968535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무선통신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66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3CD02A-BF27-4862-BB22-549517007357}"/>
              </a:ext>
            </a:extLst>
          </p:cNvPr>
          <p:cNvSpPr txBox="1"/>
          <p:nvPr/>
        </p:nvSpPr>
        <p:spPr>
          <a:xfrm>
            <a:off x="7632233" y="4108262"/>
            <a:ext cx="94449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 Socket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6F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66F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57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Man Sitting in Front of Computer">
            <a:extLst>
              <a:ext uri="{FF2B5EF4-FFF2-40B4-BE49-F238E27FC236}">
                <a16:creationId xmlns:a16="http://schemas.microsoft.com/office/drawing/2014/main" id="{7CEF694E-F88F-4ED9-AFDC-E544BA44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90" y="1"/>
            <a:ext cx="122221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2273AA-2771-4910-8CEF-7EF26E2D66F7}"/>
              </a:ext>
            </a:extLst>
          </p:cNvPr>
          <p:cNvSpPr/>
          <p:nvPr/>
        </p:nvSpPr>
        <p:spPr>
          <a:xfrm>
            <a:off x="-14563" y="-1"/>
            <a:ext cx="12222180" cy="6858000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100000">
                <a:schemeClr val="bg1">
                  <a:alpha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B2268-F8B8-4389-BF99-B83425064141}"/>
              </a:ext>
            </a:extLst>
          </p:cNvPr>
          <p:cNvSpPr txBox="1"/>
          <p:nvPr/>
        </p:nvSpPr>
        <p:spPr>
          <a:xfrm>
            <a:off x="526392" y="475129"/>
            <a:ext cx="2811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TOTI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어떻게</a:t>
            </a:r>
            <a:endParaRPr lang="en-US" altLang="ko-KR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설치하나요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413A76D-5C19-42CC-AD6A-EE6B4ED665FF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2278363" y="3081192"/>
            <a:ext cx="484114" cy="589626"/>
          </a:xfrm>
          <a:prstGeom prst="bentConnector2">
            <a:avLst/>
          </a:prstGeom>
          <a:ln w="19050">
            <a:solidFill>
              <a:srgbClr val="11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5219FFF-C724-4FE0-8D02-425D231D8CA4}"/>
              </a:ext>
            </a:extLst>
          </p:cNvPr>
          <p:cNvSpPr txBox="1"/>
          <p:nvPr/>
        </p:nvSpPr>
        <p:spPr>
          <a:xfrm>
            <a:off x="2779415" y="3001265"/>
            <a:ext cx="2716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초음파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(Ultrasonic)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5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초마다 측정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41" name="Picture 6" descr="Vandalism Proof Commercial Jumbo Roll Toilet Paper Holder">
            <a:extLst>
              <a:ext uri="{FF2B5EF4-FFF2-40B4-BE49-F238E27FC236}">
                <a16:creationId xmlns:a16="http://schemas.microsoft.com/office/drawing/2014/main" id="{2BB4412B-A347-4F2A-88FC-BFD658953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375" r="96000">
                        <a14:foregroundMark x1="14036" y1="24887" x2="6125" y2="35125"/>
                        <a14:foregroundMark x1="16750" y1="21375" x2="14036" y2="24887"/>
                        <a14:foregroundMark x1="5421" y1="49916" x2="4875" y2="61375"/>
                        <a14:foregroundMark x1="6125" y1="35125" x2="5734" y2="43335"/>
                        <a14:foregroundMark x1="4875" y1="61375" x2="9500" y2="68375"/>
                        <a14:foregroundMark x1="9500" y1="68375" x2="5375" y2="60875"/>
                        <a14:foregroundMark x1="5375" y1="60875" x2="8625" y2="41250"/>
                        <a14:foregroundMark x1="8625" y1="41250" x2="8750" y2="58250"/>
                        <a14:foregroundMark x1="4382" y1="49977" x2="7000" y2="66500"/>
                        <a14:foregroundMark x1="4625" y1="37000" x2="7875" y2="34000"/>
                        <a14:foregroundMark x1="15875" y1="21125" x2="4625" y2="36500"/>
                        <a14:foregroundMark x1="79750" y1="30625" x2="85000" y2="37125"/>
                        <a14:foregroundMark x1="85000" y1="37125" x2="84000" y2="36375"/>
                        <a14:foregroundMark x1="67375" y1="49250" x2="63750" y2="58250"/>
                        <a14:foregroundMark x1="63750" y1="58250" x2="57375" y2="52000"/>
                        <a14:foregroundMark x1="57375" y1="52000" x2="64000" y2="46750"/>
                        <a14:foregroundMark x1="64000" y1="46750" x2="62250" y2="54375"/>
                        <a14:foregroundMark x1="82375" y1="61750" x2="82875" y2="68875"/>
                        <a14:foregroundMark x1="86375" y1="36500" x2="90250" y2="46500"/>
                        <a14:foregroundMark x1="90250" y1="46500" x2="89750" y2="57250"/>
                        <a14:foregroundMark x1="89750" y1="57250" x2="86375" y2="59125"/>
                        <a14:foregroundMark x1="87125" y1="33000" x2="94375" y2="37625"/>
                        <a14:foregroundMark x1="94375" y1="37625" x2="96821" y2="50831"/>
                        <a14:foregroundMark x1="89735" y1="65548" x2="88625" y2="66125"/>
                        <a14:foregroundMark x1="96000" y1="58375" x2="95250" y2="61750"/>
                        <a14:foregroundMark x1="81750" y1="73125" x2="80000" y2="75500"/>
                        <a14:foregroundMark x1="95250" y1="61250" x2="87750" y2="68250"/>
                        <a14:foregroundMark x1="16250" y1="21125" x2="3875" y2="36500"/>
                        <a14:backgroundMark x1="3171" y1="36023" x2="4000" y2="50000"/>
                        <a14:backgroundMark x1="97750" y1="50750" x2="98375" y2="57875"/>
                        <a14:backgroundMark x1="97250" y1="58375" x2="97098" y2="58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88" y="2280182"/>
            <a:ext cx="5024786" cy="50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특가대표! 위메프">
            <a:extLst>
              <a:ext uri="{FF2B5EF4-FFF2-40B4-BE49-F238E27FC236}">
                <a16:creationId xmlns:a16="http://schemas.microsoft.com/office/drawing/2014/main" id="{DF56D800-CE63-4093-827C-63E6082E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826" r="96087">
                        <a14:foregroundMark x1="66522" y1="14783" x2="77391" y2="17826"/>
                        <a14:foregroundMark x1="77391" y1="17826" x2="86739" y2="24565"/>
                        <a14:foregroundMark x1="86739" y1="24565" x2="93261" y2="33696"/>
                        <a14:foregroundMark x1="93261" y1="33696" x2="96739" y2="44565"/>
                        <a14:foregroundMark x1="96739" y1="44565" x2="96087" y2="55435"/>
                        <a14:foregroundMark x1="96087" y1="55435" x2="91304" y2="66087"/>
                        <a14:foregroundMark x1="91304" y1="66087" x2="83478" y2="74348"/>
                        <a14:foregroundMark x1="83478" y1="74348" x2="79348" y2="85000"/>
                        <a14:foregroundMark x1="79348" y1="85000" x2="71957" y2="85435"/>
                        <a14:foregroundMark x1="94130" y1="35435" x2="92826" y2="57826"/>
                        <a14:foregroundMark x1="92826" y1="57826" x2="92826" y2="58261"/>
                        <a14:foregroundMark x1="95652" y1="40435" x2="96087" y2="52174"/>
                        <a14:foregroundMark x1="96087" y1="52174" x2="95217" y2="54783"/>
                        <a14:foregroundMark x1="7826" y1="84130" x2="10217" y2="84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" y="3004857"/>
            <a:ext cx="3329966" cy="342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C-SR04 Ultrasonic Sensor – MakerSupplies Singapore">
            <a:extLst>
              <a:ext uri="{FF2B5EF4-FFF2-40B4-BE49-F238E27FC236}">
                <a16:creationId xmlns:a16="http://schemas.microsoft.com/office/drawing/2014/main" id="{C5512D98-329E-454F-B511-BC54359A1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333" y1="49333" x2="47667" y2="54500"/>
                        <a14:foregroundMark x1="47667" y1="54500" x2="49000" y2="63167"/>
                        <a14:foregroundMark x1="49000" y1="63167" x2="55167" y2="68000"/>
                        <a14:foregroundMark x1="15500" y1="46833" x2="16500" y2="55500"/>
                        <a14:foregroundMark x1="16500" y1="55500" x2="21000" y2="62167"/>
                        <a14:foregroundMark x1="20000" y1="63000" x2="23167" y2="67000"/>
                        <a14:foregroundMark x1="15333" y1="47500" x2="16500" y2="55833"/>
                        <a14:foregroundMark x1="16500" y1="55833" x2="20833" y2="62833"/>
                        <a14:foregroundMark x1="20167" y1="62167" x2="17167" y2="64833"/>
                        <a14:foregroundMark x1="18667" y1="63667" x2="15500" y2="64667"/>
                        <a14:foregroundMark x1="15000" y1="49500" x2="16667" y2="56167"/>
                        <a14:foregroundMark x1="15333" y1="52000" x2="16500" y2="56333"/>
                        <a14:foregroundMark x1="15000" y1="53000" x2="18000" y2="59833"/>
                        <a14:foregroundMark x1="49833" y1="70500" x2="48333" y2="71333"/>
                        <a14:foregroundMark x1="72333" y1="73167" x2="72012" y2="73584"/>
                        <a14:backgroundMark x1="66500" y1="75833" x2="71667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0" t="23333" r="15518" b="24277"/>
          <a:stretch/>
        </p:blipFill>
        <p:spPr bwMode="auto">
          <a:xfrm rot="10800000" flipV="1">
            <a:off x="2090105" y="3618062"/>
            <a:ext cx="271005" cy="1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C-SR04 Ultrasonic Sensor – MakerSupplies Singapore">
            <a:extLst>
              <a:ext uri="{FF2B5EF4-FFF2-40B4-BE49-F238E27FC236}">
                <a16:creationId xmlns:a16="http://schemas.microsoft.com/office/drawing/2014/main" id="{071D3506-C163-4386-8168-3F3E9A0EE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333" y1="49333" x2="47667" y2="54500"/>
                        <a14:foregroundMark x1="47667" y1="54500" x2="49000" y2="63167"/>
                        <a14:foregroundMark x1="49000" y1="63167" x2="55167" y2="68000"/>
                        <a14:foregroundMark x1="15500" y1="46833" x2="16500" y2="55500"/>
                        <a14:foregroundMark x1="16500" y1="55500" x2="21000" y2="62167"/>
                        <a14:foregroundMark x1="20000" y1="63000" x2="23167" y2="67000"/>
                        <a14:foregroundMark x1="15333" y1="47500" x2="16500" y2="55833"/>
                        <a14:foregroundMark x1="16500" y1="55833" x2="20833" y2="62833"/>
                        <a14:foregroundMark x1="20167" y1="62167" x2="17167" y2="64833"/>
                        <a14:foregroundMark x1="18667" y1="63667" x2="15500" y2="64667"/>
                        <a14:foregroundMark x1="15000" y1="49500" x2="16667" y2="56167"/>
                        <a14:foregroundMark x1="15333" y1="52000" x2="16500" y2="56333"/>
                        <a14:foregroundMark x1="15000" y1="53000" x2="18000" y2="59833"/>
                        <a14:foregroundMark x1="49833" y1="70500" x2="48333" y2="71333"/>
                        <a14:foregroundMark x1="72333" y1="73167" x2="72012" y2="73584"/>
                        <a14:backgroundMark x1="66500" y1="75833" x2="71667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70" t="23333" r="15518" b="24277"/>
          <a:stretch/>
        </p:blipFill>
        <p:spPr bwMode="auto">
          <a:xfrm rot="13327655" flipH="1" flipV="1">
            <a:off x="9341174" y="3683052"/>
            <a:ext cx="271005" cy="2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30BA791-D156-48EC-B756-5280970FC7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07" y="3499959"/>
            <a:ext cx="513203" cy="513203"/>
          </a:xfrm>
          <a:prstGeom prst="rect">
            <a:avLst/>
          </a:prstGeom>
        </p:spPr>
      </p:pic>
      <p:sp>
        <p:nvSpPr>
          <p:cNvPr id="47" name="화살표: U자형 46">
            <a:extLst>
              <a:ext uri="{FF2B5EF4-FFF2-40B4-BE49-F238E27FC236}">
                <a16:creationId xmlns:a16="http://schemas.microsoft.com/office/drawing/2014/main" id="{67641B23-65AE-4543-B3D3-9BA9F8A70B07}"/>
              </a:ext>
            </a:extLst>
          </p:cNvPr>
          <p:cNvSpPr/>
          <p:nvPr/>
        </p:nvSpPr>
        <p:spPr>
          <a:xfrm rot="9399228" flipH="1">
            <a:off x="2287815" y="3772187"/>
            <a:ext cx="171262" cy="61011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2924"/>
            </a:avLst>
          </a:prstGeom>
          <a:solidFill>
            <a:srgbClr val="F06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U자형 47">
            <a:extLst>
              <a:ext uri="{FF2B5EF4-FFF2-40B4-BE49-F238E27FC236}">
                <a16:creationId xmlns:a16="http://schemas.microsoft.com/office/drawing/2014/main" id="{575E8063-4005-46A8-9951-476CD2360887}"/>
              </a:ext>
            </a:extLst>
          </p:cNvPr>
          <p:cNvSpPr/>
          <p:nvPr/>
        </p:nvSpPr>
        <p:spPr>
          <a:xfrm rot="14406804" flipH="1">
            <a:off x="9267528" y="3823461"/>
            <a:ext cx="151646" cy="17132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2924"/>
            </a:avLst>
          </a:prstGeom>
          <a:solidFill>
            <a:srgbClr val="F06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F6F298A-1ED5-452D-A4ED-0E33446A07A1}"/>
              </a:ext>
            </a:extLst>
          </p:cNvPr>
          <p:cNvCxnSpPr>
            <a:cxnSpLocks/>
          </p:cNvCxnSpPr>
          <p:nvPr/>
        </p:nvCxnSpPr>
        <p:spPr>
          <a:xfrm flipV="1">
            <a:off x="2448560" y="3747155"/>
            <a:ext cx="1467860" cy="301605"/>
          </a:xfrm>
          <a:prstGeom prst="bentConnector3">
            <a:avLst>
              <a:gd name="adj1" fmla="val 50000"/>
            </a:avLst>
          </a:prstGeom>
          <a:ln w="19050">
            <a:solidFill>
              <a:srgbClr val="11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2AB659D-942A-486E-B829-6AA1D7D84F83}"/>
              </a:ext>
            </a:extLst>
          </p:cNvPr>
          <p:cNvSpPr txBox="1"/>
          <p:nvPr/>
        </p:nvSpPr>
        <p:spPr>
          <a:xfrm>
            <a:off x="3874052" y="3618062"/>
            <a:ext cx="834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 측정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ACE506ED-381E-4B76-BAA1-6385A816B5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48" y="3243357"/>
            <a:ext cx="513203" cy="513203"/>
          </a:xfrm>
          <a:prstGeom prst="rect">
            <a:avLst/>
          </a:prstGeom>
        </p:spPr>
      </p:pic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F2586AA-385E-428E-AA37-EC07BE8AD5A2}"/>
              </a:ext>
            </a:extLst>
          </p:cNvPr>
          <p:cNvCxnSpPr>
            <a:cxnSpLocks/>
          </p:cNvCxnSpPr>
          <p:nvPr/>
        </p:nvCxnSpPr>
        <p:spPr>
          <a:xfrm flipV="1">
            <a:off x="9412585" y="3490554"/>
            <a:ext cx="596178" cy="458017"/>
          </a:xfrm>
          <a:prstGeom prst="bentConnector3">
            <a:avLst>
              <a:gd name="adj1" fmla="val 60630"/>
            </a:avLst>
          </a:prstGeom>
          <a:ln w="19050">
            <a:solidFill>
              <a:srgbClr val="11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C15C85-741C-4438-87BE-5BBF0F16CC46}"/>
              </a:ext>
            </a:extLst>
          </p:cNvPr>
          <p:cNvSpPr txBox="1"/>
          <p:nvPr/>
        </p:nvSpPr>
        <p:spPr>
          <a:xfrm>
            <a:off x="9966393" y="3361460"/>
            <a:ext cx="834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 측정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05040844-5D4D-491B-BA0B-2077C0109E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04558" y="3102698"/>
            <a:ext cx="617018" cy="526226"/>
          </a:xfrm>
          <a:prstGeom prst="bentConnector3">
            <a:avLst>
              <a:gd name="adj1" fmla="val 99888"/>
            </a:avLst>
          </a:prstGeom>
          <a:ln w="19050">
            <a:solidFill>
              <a:srgbClr val="11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C3D5478-34EF-4E28-8251-A9FED2D345D2}"/>
              </a:ext>
            </a:extLst>
          </p:cNvPr>
          <p:cNvSpPr txBox="1"/>
          <p:nvPr/>
        </p:nvSpPr>
        <p:spPr>
          <a:xfrm>
            <a:off x="7040015" y="2944833"/>
            <a:ext cx="1794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초음파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(Ultrasonic)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87" name="Picture 10" descr="AMOLED Serial Peripheral Interface Display device, oled transparent  background PNG clipart | PNGGuru">
            <a:extLst>
              <a:ext uri="{FF2B5EF4-FFF2-40B4-BE49-F238E27FC236}">
                <a16:creationId xmlns:a16="http://schemas.microsoft.com/office/drawing/2014/main" id="{E2D2EC23-9505-46B5-BBFD-F61A8969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800" b="90200" l="4600" r="95600">
                        <a14:foregroundMark x1="77800" y1="69600" x2="69800" y2="76400"/>
                        <a14:foregroundMark x1="69800" y1="76400" x2="79400" y2="72000"/>
                        <a14:foregroundMark x1="79400" y1="72000" x2="72400" y2="79400"/>
                        <a14:foregroundMark x1="72400" y1="79400" x2="81800" y2="74600"/>
                        <a14:foregroundMark x1="81800" y1="74600" x2="79000" y2="67600"/>
                        <a14:foregroundMark x1="86400" y1="67000" x2="89600" y2="61800"/>
                        <a14:foregroundMark x1="92800" y1="64600" x2="86400" y2="68200"/>
                        <a14:foregroundMark x1="95600" y1="67800" x2="87600" y2="68800"/>
                        <a14:foregroundMark x1="95400" y1="68200" x2="88200" y2="69200"/>
                        <a14:foregroundMark x1="64200" y1="88000" x2="70000" y2="82400"/>
                        <a14:foregroundMark x1="71200" y1="84800" x2="60800" y2="80600"/>
                        <a14:foregroundMark x1="60800" y1="80600" x2="55400" y2="71800"/>
                        <a14:foregroundMark x1="55400" y1="71800" x2="46800" y2="66000"/>
                        <a14:foregroundMark x1="46800" y1="66000" x2="44000" y2="65600"/>
                        <a14:foregroundMark x1="9800" y1="34400" x2="15200" y2="43800"/>
                        <a14:foregroundMark x1="15200" y1="43800" x2="38200" y2="64400"/>
                        <a14:foregroundMark x1="38200" y1="64400" x2="39200" y2="64800"/>
                        <a14:foregroundMark x1="5800" y1="20400" x2="17000" y2="27400"/>
                        <a14:foregroundMark x1="17000" y1="27400" x2="10800" y2="19000"/>
                        <a14:foregroundMark x1="10800" y1="19000" x2="22000" y2="21000"/>
                        <a14:foregroundMark x1="22000" y1="21000" x2="16600" y2="12200"/>
                        <a14:foregroundMark x1="16600" y1="12200" x2="27000" y2="14000"/>
                        <a14:foregroundMark x1="27000" y1="14000" x2="24000" y2="6800"/>
                        <a14:foregroundMark x1="5200" y1="20800" x2="13200" y2="27000"/>
                        <a14:foregroundMark x1="13200" y1="27000" x2="13200" y2="27000"/>
                        <a14:foregroundMark x1="5800" y1="23200" x2="15600" y2="29800"/>
                        <a14:foregroundMark x1="20600" y1="24600" x2="23400" y2="29000"/>
                        <a14:foregroundMark x1="18600" y1="25000" x2="23600" y2="30200"/>
                        <a14:foregroundMark x1="23400" y1="7400" x2="33200" y2="14400"/>
                        <a14:foregroundMark x1="34800" y1="17000" x2="36600" y2="18400"/>
                        <a14:foregroundMark x1="37000" y1="16600" x2="28600" y2="22800"/>
                        <a14:foregroundMark x1="28600" y1="22800" x2="28600" y2="22800"/>
                        <a14:foregroundMark x1="8000" y1="35400" x2="13400" y2="42200"/>
                        <a14:foregroundMark x1="11600" y1="38400" x2="10400" y2="37800"/>
                        <a14:foregroundMark x1="38400" y1="66000" x2="66000" y2="89200"/>
                        <a14:foregroundMark x1="85200" y1="67800" x2="91800" y2="71000"/>
                        <a14:foregroundMark x1="4600" y1="19800" x2="13400" y2="28400"/>
                        <a14:foregroundMark x1="8400" y1="16600" x2="17000" y2="22800"/>
                        <a14:foregroundMark x1="12200" y1="14400" x2="18800" y2="22000"/>
                        <a14:foregroundMark x1="18800" y1="22000" x2="18800" y2="22000"/>
                        <a14:foregroundMark x1="15800" y1="11800" x2="22400" y2="19400"/>
                        <a14:foregroundMark x1="19800" y1="9200" x2="24800" y2="15600"/>
                        <a14:foregroundMark x1="23800" y1="7200" x2="29200" y2="14400"/>
                        <a14:foregroundMark x1="23800" y1="8000" x2="29200" y2="14200"/>
                        <a14:foregroundMark x1="24600" y1="7600" x2="31800" y2="15000"/>
                        <a14:foregroundMark x1="31800" y1="15000" x2="32800" y2="17600"/>
                        <a14:foregroundMark x1="12600" y1="41400" x2="66000" y2="89400"/>
                        <a14:foregroundMark x1="66000" y1="89400" x2="68000" y2="83600"/>
                        <a14:foregroundMark x1="71600" y1="85600" x2="66000" y2="90000"/>
                        <a14:foregroundMark x1="70600" y1="86600" x2="64600" y2="9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70203" flipV="1">
            <a:off x="6388979" y="4712709"/>
            <a:ext cx="540042" cy="5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C9EE9576-9B7E-4943-A0CB-4E43CB597C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10921" y="5011786"/>
            <a:ext cx="871772" cy="848739"/>
          </a:xfrm>
          <a:prstGeom prst="bentConnector3">
            <a:avLst>
              <a:gd name="adj1" fmla="val 50000"/>
            </a:avLst>
          </a:prstGeom>
          <a:ln w="19050">
            <a:solidFill>
              <a:srgbClr val="114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543199C-B7DB-4F2C-9040-D684E2515C46}"/>
              </a:ext>
            </a:extLst>
          </p:cNvPr>
          <p:cNvSpPr txBox="1"/>
          <p:nvPr/>
        </p:nvSpPr>
        <p:spPr>
          <a:xfrm>
            <a:off x="3700982" y="5748057"/>
            <a:ext cx="1794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OLED DISPLAY</a:t>
            </a:r>
          </a:p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LED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창을 띄워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디스펜서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내부 정보 제공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2D3C7FC4-70C7-4238-B3A0-95ECBED8AF48}"/>
              </a:ext>
            </a:extLst>
          </p:cNvPr>
          <p:cNvSpPr/>
          <p:nvPr/>
        </p:nvSpPr>
        <p:spPr>
          <a:xfrm>
            <a:off x="6372921" y="777607"/>
            <a:ext cx="4127157" cy="1543104"/>
          </a:xfrm>
          <a:prstGeom prst="roundRect">
            <a:avLst/>
          </a:prstGeom>
          <a:noFill/>
          <a:ln w="158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31CB0960-5027-489E-A9AE-40F3EE18C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97" y="772936"/>
            <a:ext cx="488345" cy="48834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8747A14-0CD9-4CEA-902B-F69E20B9BB8D}"/>
              </a:ext>
            </a:extLst>
          </p:cNvPr>
          <p:cNvSpPr txBox="1"/>
          <p:nvPr/>
        </p:nvSpPr>
        <p:spPr>
          <a:xfrm>
            <a:off x="6982634" y="897821"/>
            <a:ext cx="2149948" cy="33855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 측정 및 척도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1488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2A2908-B6D9-4455-BE0C-C9E16376BAD9}"/>
              </a:ext>
            </a:extLst>
          </p:cNvPr>
          <p:cNvSpPr txBox="1"/>
          <p:nvPr/>
        </p:nvSpPr>
        <p:spPr>
          <a:xfrm>
            <a:off x="6963963" y="1093242"/>
            <a:ext cx="3669022" cy="2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초음파 센서를 통해 반사되는 거리를 측정 및 연산하여 척도를 제공한다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642608CA-1364-45B8-BEB5-76CBE821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72170">
            <a:off x="9858591" y="434581"/>
            <a:ext cx="964224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">
            <a:extLst>
              <a:ext uri="{FF2B5EF4-FFF2-40B4-BE49-F238E27FC236}">
                <a16:creationId xmlns:a16="http://schemas.microsoft.com/office/drawing/2014/main" id="{8758D747-D26C-43EB-94E4-1660DA8AF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7499">
            <a:off x="6035308" y="1850191"/>
            <a:ext cx="945178" cy="66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9854826-2386-45C5-95E6-9891341BA575}"/>
              </a:ext>
            </a:extLst>
          </p:cNvPr>
          <p:cNvCxnSpPr/>
          <p:nvPr/>
        </p:nvCxnSpPr>
        <p:spPr>
          <a:xfrm>
            <a:off x="7758772" y="1560507"/>
            <a:ext cx="0" cy="50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1CFCA883-401E-4F98-8534-62E403EEBC74}"/>
              </a:ext>
            </a:extLst>
          </p:cNvPr>
          <p:cNvCxnSpPr/>
          <p:nvPr/>
        </p:nvCxnSpPr>
        <p:spPr>
          <a:xfrm>
            <a:off x="9140820" y="1560507"/>
            <a:ext cx="0" cy="50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28C63E-0F3A-4F25-B055-5358562E7E2C}"/>
              </a:ext>
            </a:extLst>
          </p:cNvPr>
          <p:cNvSpPr txBox="1"/>
          <p:nvPr/>
        </p:nvSpPr>
        <p:spPr>
          <a:xfrm>
            <a:off x="6395710" y="1512563"/>
            <a:ext cx="1354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100%~30%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9DB33-9291-4D76-B7E4-17AB79565939}"/>
              </a:ext>
            </a:extLst>
          </p:cNvPr>
          <p:cNvSpPr txBox="1"/>
          <p:nvPr/>
        </p:nvSpPr>
        <p:spPr>
          <a:xfrm>
            <a:off x="7780946" y="1512563"/>
            <a:ext cx="1354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30%~10%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D6234-B6A6-40A6-9409-9AE36FF74EDA}"/>
              </a:ext>
            </a:extLst>
          </p:cNvPr>
          <p:cNvSpPr txBox="1"/>
          <p:nvPr/>
        </p:nvSpPr>
        <p:spPr>
          <a:xfrm>
            <a:off x="9094036" y="1512563"/>
            <a:ext cx="1354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1488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1647EC1-8644-408E-98BF-870B76495D48}"/>
              </a:ext>
            </a:extLst>
          </p:cNvPr>
          <p:cNvSpPr/>
          <p:nvPr/>
        </p:nvSpPr>
        <p:spPr>
          <a:xfrm>
            <a:off x="6673655" y="1886085"/>
            <a:ext cx="798900" cy="229508"/>
          </a:xfrm>
          <a:prstGeom prst="roundRect">
            <a:avLst/>
          </a:prstGeom>
          <a:solidFill>
            <a:srgbClr val="58957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충 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C0526E-DF5D-47B3-B33F-C7F4B936F61B}"/>
              </a:ext>
            </a:extLst>
          </p:cNvPr>
          <p:cNvSpPr/>
          <p:nvPr/>
        </p:nvSpPr>
        <p:spPr>
          <a:xfrm>
            <a:off x="8038951" y="1886085"/>
            <a:ext cx="798900" cy="229508"/>
          </a:xfrm>
          <a:prstGeom prst="roundRect">
            <a:avLst/>
          </a:prstGeom>
          <a:solidFill>
            <a:srgbClr val="F4C46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 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ADBD36-5DA8-40C4-8507-797499A6CD6B}"/>
              </a:ext>
            </a:extLst>
          </p:cNvPr>
          <p:cNvSpPr/>
          <p:nvPr/>
        </p:nvSpPr>
        <p:spPr>
          <a:xfrm>
            <a:off x="9403165" y="1883207"/>
            <a:ext cx="798900" cy="229508"/>
          </a:xfrm>
          <a:prstGeom prst="roundRect">
            <a:avLst/>
          </a:prstGeom>
          <a:solidFill>
            <a:srgbClr val="D1575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 족</a:t>
            </a:r>
          </a:p>
        </p:txBody>
      </p:sp>
    </p:spTree>
    <p:extLst>
      <p:ext uri="{BB962C8B-B14F-4D97-AF65-F5344CB8AC3E}">
        <p14:creationId xmlns:p14="http://schemas.microsoft.com/office/powerpoint/2010/main" val="97580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1F83D01-BC6F-4E1F-8C3C-82B08BCC88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0026" y="1299150"/>
            <a:ext cx="2015748" cy="4143484"/>
          </a:xfrm>
          <a:prstGeom prst="rect">
            <a:avLst/>
          </a:prstGeom>
        </p:spPr>
      </p:pic>
      <p:pic>
        <p:nvPicPr>
          <p:cNvPr id="36" name="Picture 2" descr="Samsung Galaxy S8 Black Transparent Background - Samsung Galaxy S8 Png Transparent (715x1090)">
            <a:extLst>
              <a:ext uri="{FF2B5EF4-FFF2-40B4-BE49-F238E27FC236}">
                <a16:creationId xmlns:a16="http://schemas.microsoft.com/office/drawing/2014/main" id="{E3627862-C683-4A53-B2BC-FC3213E67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92" y="1049871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7EBE2E-BD0D-402D-98C2-E7E2FF0971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743" y="1338279"/>
            <a:ext cx="2015748" cy="4143484"/>
          </a:xfrm>
          <a:prstGeom prst="rect">
            <a:avLst/>
          </a:prstGeom>
        </p:spPr>
      </p:pic>
      <p:pic>
        <p:nvPicPr>
          <p:cNvPr id="41" name="Picture 2" descr="Samsung Galaxy S8 Black Transparent Background - Samsung Galaxy S8 Png Transparent (715x1090)">
            <a:extLst>
              <a:ext uri="{FF2B5EF4-FFF2-40B4-BE49-F238E27FC236}">
                <a16:creationId xmlns:a16="http://schemas.microsoft.com/office/drawing/2014/main" id="{CC9608A7-7C06-4DBB-95C1-BA685D3E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09" y="108900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3573074-C667-4234-A525-8BBA0D29B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271" y="1362203"/>
            <a:ext cx="2000582" cy="4095635"/>
          </a:xfrm>
          <a:prstGeom prst="rect">
            <a:avLst/>
          </a:prstGeom>
        </p:spPr>
      </p:pic>
      <p:pic>
        <p:nvPicPr>
          <p:cNvPr id="43" name="Picture 2" descr="Samsung Galaxy S8 Black Transparent Background - Samsung Galaxy S8 Png Transparent (715x1090)">
            <a:extLst>
              <a:ext uri="{FF2B5EF4-FFF2-40B4-BE49-F238E27FC236}">
                <a16:creationId xmlns:a16="http://schemas.microsoft.com/office/drawing/2014/main" id="{A8F0BD61-6132-45F9-976D-73BB4F70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26" y="1089000"/>
            <a:ext cx="212307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E45D2-BB37-4926-BBD4-44C564A13C7D}"/>
              </a:ext>
            </a:extLst>
          </p:cNvPr>
          <p:cNvSpPr txBox="1"/>
          <p:nvPr/>
        </p:nvSpPr>
        <p:spPr>
          <a:xfrm>
            <a:off x="571707" y="1089000"/>
            <a:ext cx="25843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488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TOTI</a:t>
            </a:r>
            <a:r>
              <a:rPr lang="ko-KR" altLang="en-US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스마트한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관리의 시작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ED543E-03E0-4A56-AB3E-346DE50264B1}"/>
              </a:ext>
            </a:extLst>
          </p:cNvPr>
          <p:cNvSpPr txBox="1"/>
          <p:nvPr/>
        </p:nvSpPr>
        <p:spPr>
          <a:xfrm>
            <a:off x="1647731" y="3112872"/>
            <a:ext cx="1873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DISPLAY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41BD77D-E9D4-4220-8F4A-2249B5743A9D}"/>
              </a:ext>
            </a:extLst>
          </p:cNvPr>
          <p:cNvCxnSpPr>
            <a:cxnSpLocks/>
          </p:cNvCxnSpPr>
          <p:nvPr/>
        </p:nvCxnSpPr>
        <p:spPr>
          <a:xfrm>
            <a:off x="639649" y="3065905"/>
            <a:ext cx="2800581" cy="0"/>
          </a:xfrm>
          <a:prstGeom prst="line">
            <a:avLst/>
          </a:prstGeom>
          <a:ln>
            <a:solidFill>
              <a:srgbClr val="114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B3EF08-6906-4F45-8065-5DB91F1ED75B}"/>
              </a:ext>
            </a:extLst>
          </p:cNvPr>
          <p:cNvSpPr txBox="1"/>
          <p:nvPr/>
        </p:nvSpPr>
        <p:spPr>
          <a:xfrm>
            <a:off x="597594" y="3838244"/>
            <a:ext cx="3163045" cy="1768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TOTI(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토티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TOILET TISSUE)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화장실 사용자들에게 보다 더 쾌적한 환경을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제공하기 위한 발 빠른 대처를 하고자 만들어졌습니다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실시간으로 제공되는 데이터를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어플리케이션을 통해 직접 움직이는 것이 아닌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손 안에서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62626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보다 더 간편하고 손 쉬운 비품관리 가능합니다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62626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331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784</Words>
  <Application>Microsoft Office PowerPoint</Application>
  <PresentationFormat>와이드스크린</PresentationFormat>
  <Paragraphs>207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나눔바른고딕</vt:lpstr>
      <vt:lpstr>나눔스퀘어</vt:lpstr>
      <vt:lpstr>Heebo Black</vt:lpstr>
      <vt:lpstr>조선일보명조</vt:lpstr>
      <vt:lpstr>나눔스퀘어 Light</vt:lpstr>
      <vt:lpstr>나눔스퀘어_ac ExtraBold</vt:lpstr>
      <vt:lpstr>Arial</vt:lpstr>
      <vt:lpstr>나눔고딕 ExtraBold</vt:lpstr>
      <vt:lpstr>맑은 고딕</vt:lpstr>
      <vt:lpstr>나눔바른고딕 Light</vt:lpstr>
      <vt:lpstr>나눔바른고딕 UltraLight</vt:lpstr>
      <vt:lpstr>나눔스퀘어_ac Light</vt:lpstr>
      <vt:lpstr>KoPub돋움체 Medium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hustar16</cp:lastModifiedBy>
  <cp:revision>100</cp:revision>
  <dcterms:created xsi:type="dcterms:W3CDTF">2019-09-02T15:39:52Z</dcterms:created>
  <dcterms:modified xsi:type="dcterms:W3CDTF">2020-08-25T03:31:36Z</dcterms:modified>
</cp:coreProperties>
</file>